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26"/>
  </p:notesMasterIdLst>
  <p:sldIdLst>
    <p:sldId id="256" r:id="rId2"/>
    <p:sldId id="258" r:id="rId3"/>
    <p:sldId id="284" r:id="rId4"/>
    <p:sldId id="259" r:id="rId5"/>
    <p:sldId id="285" r:id="rId6"/>
    <p:sldId id="286" r:id="rId7"/>
    <p:sldId id="287" r:id="rId8"/>
    <p:sldId id="260" r:id="rId9"/>
    <p:sldId id="288" r:id="rId10"/>
    <p:sldId id="289" r:id="rId11"/>
    <p:sldId id="262" r:id="rId12"/>
    <p:sldId id="290" r:id="rId13"/>
    <p:sldId id="293" r:id="rId14"/>
    <p:sldId id="291" r:id="rId15"/>
    <p:sldId id="292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261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30" r:id="rId52"/>
    <p:sldId id="329" r:id="rId53"/>
    <p:sldId id="331" r:id="rId54"/>
    <p:sldId id="332" r:id="rId55"/>
    <p:sldId id="333" r:id="rId56"/>
    <p:sldId id="334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1" r:id="rId72"/>
    <p:sldId id="350" r:id="rId73"/>
    <p:sldId id="352" r:id="rId74"/>
    <p:sldId id="353" r:id="rId75"/>
    <p:sldId id="354" r:id="rId76"/>
    <p:sldId id="356" r:id="rId77"/>
    <p:sldId id="358" r:id="rId78"/>
    <p:sldId id="355" r:id="rId79"/>
    <p:sldId id="357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8" r:id="rId120"/>
    <p:sldId id="399" r:id="rId121"/>
    <p:sldId id="400" r:id="rId122"/>
    <p:sldId id="401" r:id="rId123"/>
    <p:sldId id="402" r:id="rId124"/>
    <p:sldId id="403" r:id="rId1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EBE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4FA912-9A82-4069-8D26-1ADF529DD0B4}">
  <a:tblStyle styleId="{D54FA912-9A82-4069-8D26-1ADF529DD0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/>
    <p:restoredTop sz="93835"/>
  </p:normalViewPr>
  <p:slideViewPr>
    <p:cSldViewPr snapToGrid="0" snapToObjects="1">
      <p:cViewPr varScale="1">
        <p:scale>
          <a:sx n="117" d="100"/>
          <a:sy n="117" d="100"/>
        </p:scale>
        <p:origin x="10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1805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0594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052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330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681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54583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2161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016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668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8845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776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51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16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8059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1915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74019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2471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7892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0458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96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1822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2665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4074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36545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382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13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0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22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35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32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42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958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09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18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00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38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722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3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9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49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15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688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0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36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228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865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8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304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21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1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929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0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178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384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863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37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72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610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069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39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10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232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508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9683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2934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5884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179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8485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178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102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64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854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90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2751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59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1244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3044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96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319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720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08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25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1046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66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748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6055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957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1282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068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2979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421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5424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665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1118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8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5134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4354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9460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60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3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564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374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02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894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78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539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963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5211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942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07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126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248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955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238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8400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97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6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defRPr b="1" i="1"/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Shape 13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Shape 142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48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48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360"/>
              </a:spcBef>
              <a:buClr>
                <a:srgbClr val="1C4587"/>
              </a:buClr>
              <a:buSzPct val="1000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2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9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7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hyperlink" Target="http://linkedin.com/in/elissonalvesilva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github.com/ElissonAlvesSilva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hyperlink" Target="http://linkedin.com/in/elissonalvesilva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github.com/ElissonAlvesSilva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3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4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2207941" y="3693404"/>
            <a:ext cx="4487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smtClean="0"/>
              <a:t>PYTHON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48" y="590518"/>
            <a:ext cx="3102886" cy="3102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mtClean="0"/>
              <a:t>Em diversas áreas: web, mobile, </a:t>
            </a:r>
            <a:r>
              <a:rPr lang="pt-BR" err="1" smtClean="0"/>
              <a:t>Deep</a:t>
            </a:r>
            <a:r>
              <a:rPr lang="pt-BR" smtClean="0"/>
              <a:t> Learning, </a:t>
            </a:r>
            <a:r>
              <a:rPr lang="pt-BR" err="1" smtClean="0"/>
              <a:t>Machine</a:t>
            </a:r>
            <a:r>
              <a:rPr lang="pt-BR" smtClean="0"/>
              <a:t> Learning, Redes, </a:t>
            </a:r>
            <a:r>
              <a:rPr lang="pt-BR" err="1" smtClean="0"/>
              <a:t>Hackear</a:t>
            </a:r>
            <a:r>
              <a:rPr lang="pt-BR" smtClean="0"/>
              <a:t>, </a:t>
            </a:r>
            <a:r>
              <a:rPr lang="pt-BR" smtClean="0">
                <a:solidFill>
                  <a:srgbClr val="FFFF00"/>
                </a:solidFill>
              </a:rPr>
              <a:t>Data Science, Big Data</a:t>
            </a:r>
            <a:r>
              <a:rPr lang="pt-BR" smtClean="0">
                <a:solidFill>
                  <a:schemeClr val="bg1"/>
                </a:solidFill>
              </a:rPr>
              <a:t>, etc.</a:t>
            </a:r>
            <a:endParaRPr lang="en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3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Módulos e Pacotes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395249" y="1021279"/>
            <a:ext cx="6120828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i="1" smtClean="0">
                <a:solidFill>
                  <a:srgbClr val="33CCFF"/>
                </a:solidFill>
              </a:rPr>
              <a:t>Módulos em Python são apenas arquivos Python com extensão </a:t>
            </a:r>
            <a:r>
              <a:rPr lang="pt-BR" i="1" smtClean="0">
                <a:solidFill>
                  <a:srgbClr val="FFFF00"/>
                </a:solidFill>
              </a:rPr>
              <a:t>.</a:t>
            </a:r>
            <a:r>
              <a:rPr lang="pt-BR" i="1" err="1" smtClean="0">
                <a:solidFill>
                  <a:srgbClr val="FFFF00"/>
                </a:solidFill>
              </a:rPr>
              <a:t>py</a:t>
            </a:r>
            <a:r>
              <a:rPr lang="pt-BR" i="1" smtClean="0">
                <a:solidFill>
                  <a:srgbClr val="33CCFF"/>
                </a:solidFill>
              </a:rPr>
              <a:t>, que implementam um conjunto de funções. Para importarmos um módulo para nosso programa utilizamos o comando </a:t>
            </a:r>
            <a:r>
              <a:rPr lang="pt-BR" i="1" smtClean="0">
                <a:solidFill>
                  <a:srgbClr val="FFFF00"/>
                </a:solidFill>
              </a:rPr>
              <a:t>import</a:t>
            </a:r>
            <a:r>
              <a:rPr lang="pt-BR" i="1" smtClean="0">
                <a:solidFill>
                  <a:srgbClr val="33CCFF"/>
                </a:solidFill>
              </a:rPr>
              <a:t>.</a:t>
            </a:r>
          </a:p>
          <a:p>
            <a:pPr algn="ctr">
              <a:spcBef>
                <a:spcPts val="0"/>
              </a:spcBef>
              <a:buNone/>
            </a:pPr>
            <a:r>
              <a:rPr lang="pt-BR" i="1" smtClean="0">
                <a:solidFill>
                  <a:srgbClr val="33CCFF"/>
                </a:solidFill>
              </a:rPr>
              <a:t>Por exemplo:</a:t>
            </a:r>
            <a:endParaRPr lang="pt-BR" i="1">
              <a:solidFill>
                <a:srgbClr val="33CCFF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pt-BR" i="1" err="1">
                <a:solidFill>
                  <a:srgbClr val="FFFF00"/>
                </a:solidFill>
              </a:rPr>
              <a:t>i</a:t>
            </a:r>
            <a:r>
              <a:rPr lang="pt-BR" i="1" err="1" smtClean="0">
                <a:solidFill>
                  <a:srgbClr val="FFFF00"/>
                </a:solidFill>
              </a:rPr>
              <a:t>mport</a:t>
            </a:r>
            <a:r>
              <a:rPr lang="pt-BR" i="1" smtClean="0">
                <a:solidFill>
                  <a:srgbClr val="FFFF00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math</a:t>
            </a:r>
            <a:r>
              <a:rPr lang="pt-BR" i="1" smtClean="0">
                <a:solidFill>
                  <a:srgbClr val="33CCFF"/>
                </a:solidFill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pt-BR" i="1" smtClean="0">
                <a:solidFill>
                  <a:srgbClr val="33CCFF"/>
                </a:solidFill>
              </a:rPr>
              <a:t>ou </a:t>
            </a:r>
          </a:p>
          <a:p>
            <a:pPr algn="ctr">
              <a:spcBef>
                <a:spcPts val="0"/>
              </a:spcBef>
              <a:buNone/>
            </a:pPr>
            <a:r>
              <a:rPr lang="pt-BR" i="1" err="1" smtClean="0">
                <a:solidFill>
                  <a:srgbClr val="FFFF00"/>
                </a:solidFill>
              </a:rPr>
              <a:t>from</a:t>
            </a:r>
            <a:r>
              <a:rPr lang="pt-BR" i="1" smtClean="0">
                <a:solidFill>
                  <a:srgbClr val="FFFF00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math</a:t>
            </a:r>
            <a:r>
              <a:rPr lang="pt-BR" i="1" smtClean="0">
                <a:solidFill>
                  <a:srgbClr val="33CCFF"/>
                </a:solidFill>
              </a:rPr>
              <a:t> </a:t>
            </a:r>
            <a:r>
              <a:rPr lang="pt-BR" i="1" err="1" smtClean="0">
                <a:solidFill>
                  <a:srgbClr val="FFFF00"/>
                </a:solidFill>
              </a:rPr>
              <a:t>import</a:t>
            </a:r>
            <a:r>
              <a:rPr lang="pt-BR" i="1" smtClean="0">
                <a:solidFill>
                  <a:srgbClr val="FFFF00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sqrt</a:t>
            </a:r>
            <a:r>
              <a:rPr lang="pt-BR" i="1" smtClean="0">
                <a:solidFill>
                  <a:srgbClr val="33CCFF"/>
                </a:solidFill>
              </a:rPr>
              <a:t> (caso queiramos utilizar uma função em específico)</a:t>
            </a: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Módulos e Pacotes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4" y="953813"/>
            <a:ext cx="7513296" cy="353908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379483" y="1277007"/>
            <a:ext cx="1568669" cy="228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7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Módulos e Pacotes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644397" y="865387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smtClean="0">
                <a:solidFill>
                  <a:srgbClr val="33CCFF"/>
                </a:solidFill>
              </a:rPr>
              <a:t>Também podemos criar nossos próprios módulos.</a:t>
            </a:r>
            <a:endParaRPr lang="en">
              <a:solidFill>
                <a:srgbClr val="33CC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30" y="1736388"/>
            <a:ext cx="3163758" cy="32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Módulos e Pacotes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1454473"/>
            <a:ext cx="8752294" cy="2557849"/>
          </a:xfrm>
          <a:prstGeom prst="rect">
            <a:avLst/>
          </a:prstGeom>
        </p:spPr>
      </p:pic>
      <p:sp>
        <p:nvSpPr>
          <p:cNvPr id="6" name="Shape 189"/>
          <p:cNvSpPr txBox="1">
            <a:spLocks/>
          </p:cNvSpPr>
          <p:nvPr/>
        </p:nvSpPr>
        <p:spPr>
          <a:xfrm>
            <a:off x="297712" y="820994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smtClean="0">
                <a:solidFill>
                  <a:srgbClr val="33CCFF"/>
                </a:solidFill>
              </a:rPr>
              <a:t>Criamos primeiramente nosso módulo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Módulos e Pacotes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6" name="Shape 189"/>
          <p:cNvSpPr txBox="1">
            <a:spLocks/>
          </p:cNvSpPr>
          <p:nvPr/>
        </p:nvSpPr>
        <p:spPr>
          <a:xfrm>
            <a:off x="297712" y="820994"/>
            <a:ext cx="6497226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smtClean="0">
                <a:solidFill>
                  <a:srgbClr val="33CCFF"/>
                </a:solidFill>
              </a:rPr>
              <a:t>Depois importamos para o nosso projeto.</a:t>
            </a: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smtClean="0">
                <a:solidFill>
                  <a:srgbClr val="33CCFF"/>
                </a:solidFill>
              </a:rPr>
              <a:t>Existem diversas forma como mostrado abaixo.</a:t>
            </a:r>
            <a:endParaRPr lang="en">
              <a:solidFill>
                <a:srgbClr val="33CC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2" y="1871918"/>
            <a:ext cx="7914290" cy="2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map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620749" y="1496008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FFFF00"/>
                </a:solidFill>
              </a:rPr>
              <a:t>A função </a:t>
            </a:r>
            <a:r>
              <a:rPr lang="pt-BR" i="1" err="1" smtClean="0">
                <a:solidFill>
                  <a:srgbClr val="33CCFF"/>
                </a:solidFill>
              </a:rPr>
              <a:t>map</a:t>
            </a:r>
            <a:r>
              <a:rPr lang="pt-BR" i="1" smtClean="0">
                <a:solidFill>
                  <a:srgbClr val="33CCFF"/>
                </a:solidFill>
              </a:rPr>
              <a:t> </a:t>
            </a:r>
            <a:r>
              <a:rPr lang="pt-BR" i="1" smtClean="0">
                <a:solidFill>
                  <a:srgbClr val="FFFF00"/>
                </a:solidFill>
              </a:rPr>
              <a:t>é utilizada para aplicar uma certa operação a cada item de uma </a:t>
            </a:r>
            <a:r>
              <a:rPr lang="pt-BR" i="1" smtClean="0">
                <a:solidFill>
                  <a:srgbClr val="33CCFF"/>
                </a:solidFill>
              </a:rPr>
              <a:t>lista</a:t>
            </a:r>
            <a:r>
              <a:rPr lang="pt-BR" i="1" smtClean="0">
                <a:solidFill>
                  <a:srgbClr val="FFFF00"/>
                </a:solidFill>
              </a:rPr>
              <a:t> ou </a:t>
            </a:r>
            <a:r>
              <a:rPr lang="pt-BR" i="1" err="1" smtClean="0">
                <a:solidFill>
                  <a:srgbClr val="33CCFF"/>
                </a:solidFill>
              </a:rPr>
              <a:t>tupla</a:t>
            </a:r>
            <a:r>
              <a:rPr lang="pt-BR" i="1" smtClean="0">
                <a:solidFill>
                  <a:srgbClr val="FFFF00"/>
                </a:solidFill>
              </a:rPr>
              <a:t>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FFFF00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 smtClean="0">
                <a:solidFill>
                  <a:srgbClr val="33CCFF"/>
                </a:solidFill>
              </a:rPr>
              <a:t>map</a:t>
            </a:r>
            <a:r>
              <a:rPr lang="pt-BR" i="1" smtClean="0">
                <a:solidFill>
                  <a:srgbClr val="FFFF00"/>
                </a:solidFill>
              </a:rPr>
              <a:t>( &lt;</a:t>
            </a:r>
            <a:r>
              <a:rPr lang="pt-BR" i="1" smtClean="0">
                <a:solidFill>
                  <a:srgbClr val="33CCFF"/>
                </a:solidFill>
              </a:rPr>
              <a:t>função</a:t>
            </a:r>
            <a:r>
              <a:rPr lang="pt-BR" i="1" smtClean="0">
                <a:solidFill>
                  <a:srgbClr val="FFFF00"/>
                </a:solidFill>
              </a:rPr>
              <a:t>&gt;, </a:t>
            </a:r>
            <a:r>
              <a:rPr lang="pt-BR" i="1" smtClean="0">
                <a:solidFill>
                  <a:srgbClr val="33CCFF"/>
                </a:solidFill>
              </a:rPr>
              <a:t>lista</a:t>
            </a:r>
            <a:r>
              <a:rPr lang="pt-BR" i="1" smtClean="0">
                <a:solidFill>
                  <a:srgbClr val="FFFF00"/>
                </a:solidFill>
              </a:rPr>
              <a:t> / </a:t>
            </a:r>
            <a:r>
              <a:rPr lang="pt-BR" i="1" err="1" smtClean="0">
                <a:solidFill>
                  <a:srgbClr val="33CCFF"/>
                </a:solidFill>
              </a:rPr>
              <a:t>tupla</a:t>
            </a:r>
            <a:r>
              <a:rPr lang="pt-BR" i="1" smtClean="0">
                <a:solidFill>
                  <a:srgbClr val="FFFF00"/>
                </a:solidFill>
              </a:rPr>
              <a:t>)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FFFF00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endParaRPr lang="en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6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map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2" y="865387"/>
            <a:ext cx="7750521" cy="36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reduce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620749" y="1496008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Diferente da </a:t>
            </a:r>
            <a:r>
              <a:rPr lang="pt-BR" i="1" err="1" smtClean="0">
                <a:solidFill>
                  <a:srgbClr val="EBEB02"/>
                </a:solidFill>
              </a:rPr>
              <a:t>map</a:t>
            </a:r>
            <a:r>
              <a:rPr lang="pt-BR" i="1" smtClean="0">
                <a:solidFill>
                  <a:srgbClr val="33CCFF"/>
                </a:solidFill>
              </a:rPr>
              <a:t>, a função </a:t>
            </a:r>
            <a:r>
              <a:rPr lang="pt-BR" i="1" err="1" smtClean="0">
                <a:solidFill>
                  <a:srgbClr val="EBEB02"/>
                </a:solidFill>
              </a:rPr>
              <a:t>reduce</a:t>
            </a:r>
            <a:r>
              <a:rPr lang="pt-BR" i="1" smtClean="0">
                <a:solidFill>
                  <a:srgbClr val="EBEB02"/>
                </a:solidFill>
              </a:rPr>
              <a:t> </a:t>
            </a:r>
            <a:r>
              <a:rPr lang="pt-BR" i="1" smtClean="0">
                <a:solidFill>
                  <a:srgbClr val="33CCFF"/>
                </a:solidFill>
              </a:rPr>
              <a:t>aplica a função passada como parâmetro aos elementos da sequência, até que reste apenas um.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endParaRPr lang="pt-BR" i="1" smtClean="0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 smtClean="0">
                <a:solidFill>
                  <a:srgbClr val="EBEB02"/>
                </a:solidFill>
              </a:rPr>
              <a:t>reduce</a:t>
            </a:r>
            <a:r>
              <a:rPr lang="pt-BR" i="1" smtClean="0">
                <a:solidFill>
                  <a:srgbClr val="EBEB02"/>
                </a:solidFill>
              </a:rPr>
              <a:t> </a:t>
            </a:r>
            <a:r>
              <a:rPr lang="pt-BR" i="1" smtClean="0">
                <a:solidFill>
                  <a:srgbClr val="33CCFF"/>
                </a:solidFill>
              </a:rPr>
              <a:t>(&lt;</a:t>
            </a:r>
            <a:r>
              <a:rPr lang="pt-BR" i="1" err="1" smtClean="0">
                <a:solidFill>
                  <a:srgbClr val="EBEB02"/>
                </a:solidFill>
              </a:rPr>
              <a:t>funcao</a:t>
            </a:r>
            <a:r>
              <a:rPr lang="pt-BR" i="1" smtClean="0">
                <a:solidFill>
                  <a:srgbClr val="33CCFF"/>
                </a:solidFill>
              </a:rPr>
              <a:t>&gt;, </a:t>
            </a:r>
            <a:r>
              <a:rPr lang="pt-BR" i="1" smtClean="0">
                <a:solidFill>
                  <a:srgbClr val="EBEB02"/>
                </a:solidFill>
              </a:rPr>
              <a:t>lista/</a:t>
            </a:r>
            <a:r>
              <a:rPr lang="pt-BR" i="1" err="1" smtClean="0">
                <a:solidFill>
                  <a:srgbClr val="EBEB02"/>
                </a:solidFill>
              </a:rPr>
              <a:t>tupla</a:t>
            </a:r>
            <a:r>
              <a:rPr lang="pt-BR" i="1" smtClean="0">
                <a:solidFill>
                  <a:srgbClr val="33CCFF"/>
                </a:solidFill>
              </a:rPr>
              <a:t>) </a:t>
            </a: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reduce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56" y="865387"/>
            <a:ext cx="6438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8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reduce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7" y="961696"/>
            <a:ext cx="7348251" cy="35840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332186" y="1292772"/>
            <a:ext cx="2159876" cy="1970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9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7200" smtClean="0"/>
              <a:t/>
            </a:r>
            <a:br>
              <a:rPr lang="pt-BR" sz="7200" smtClean="0"/>
            </a:br>
            <a:r>
              <a:rPr lang="pt-BR" sz="7200" smtClean="0"/>
              <a:t>Configuração de Ambiente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Instalação do Python v.3, IDLE, </a:t>
            </a:r>
            <a:r>
              <a:rPr lang="pt-BR" err="1" smtClean="0">
                <a:solidFill>
                  <a:srgbClr val="33CCFF"/>
                </a:solidFill>
              </a:rPr>
              <a:t>Pycharm</a:t>
            </a:r>
            <a:r>
              <a:rPr lang="pt-BR" smtClean="0">
                <a:solidFill>
                  <a:srgbClr val="33CCFF"/>
                </a:solidFill>
              </a:rPr>
              <a:t> e </a:t>
            </a:r>
            <a:r>
              <a:rPr lang="pt-BR" err="1" smtClean="0">
                <a:solidFill>
                  <a:srgbClr val="33CCFF"/>
                </a:solidFill>
              </a:rPr>
              <a:t>Vscode</a:t>
            </a:r>
            <a:r>
              <a:rPr lang="pt-BR" smtClean="0">
                <a:solidFill>
                  <a:srgbClr val="33CCFF"/>
                </a:solidFill>
              </a:rPr>
              <a:t>, e algumas </a:t>
            </a:r>
            <a:r>
              <a:rPr lang="pt-BR" err="1" smtClean="0">
                <a:solidFill>
                  <a:srgbClr val="33CCFF"/>
                </a:solidFill>
              </a:rPr>
              <a:t>libs</a:t>
            </a:r>
            <a:r>
              <a:rPr lang="pt-BR" smtClean="0">
                <a:solidFill>
                  <a:srgbClr val="33CCFF"/>
                </a:solidFill>
              </a:rPr>
              <a:t>.</a:t>
            </a:r>
            <a:endParaRPr lang="en">
              <a:solidFill>
                <a:srgbClr val="33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620749" y="1496008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A função </a:t>
            </a:r>
            <a:r>
              <a:rPr lang="pt-BR" i="1" err="1" smtClean="0">
                <a:solidFill>
                  <a:srgbClr val="EBEB02"/>
                </a:solidFill>
              </a:rPr>
              <a:t>filter</a:t>
            </a:r>
            <a:r>
              <a:rPr lang="pt-BR" i="1" smtClean="0">
                <a:solidFill>
                  <a:srgbClr val="EBEB02"/>
                </a:solidFill>
              </a:rPr>
              <a:t>()</a:t>
            </a:r>
            <a:r>
              <a:rPr lang="pt-BR" i="1" smtClean="0">
                <a:solidFill>
                  <a:srgbClr val="33CCFF"/>
                </a:solidFill>
              </a:rPr>
              <a:t> é utilizada para </a:t>
            </a:r>
            <a:r>
              <a:rPr lang="pt-BR" i="1" smtClean="0">
                <a:solidFill>
                  <a:srgbClr val="EBEB02"/>
                </a:solidFill>
              </a:rPr>
              <a:t>filtrar</a:t>
            </a:r>
            <a:r>
              <a:rPr lang="pt-BR" i="1" smtClean="0">
                <a:solidFill>
                  <a:srgbClr val="33CCFF"/>
                </a:solidFill>
              </a:rPr>
              <a:t> elementos de uma sequência, para os quais retorne </a:t>
            </a:r>
            <a:r>
              <a:rPr lang="pt-BR" i="1" err="1" smtClean="0">
                <a:solidFill>
                  <a:srgbClr val="EBEB02"/>
                </a:solidFill>
              </a:rPr>
              <a:t>True</a:t>
            </a:r>
            <a:r>
              <a:rPr lang="pt-BR" i="1" smtClean="0">
                <a:solidFill>
                  <a:srgbClr val="33CCFF"/>
                </a:solidFill>
              </a:rPr>
              <a:t>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 smtClean="0">
                <a:solidFill>
                  <a:srgbClr val="EBEB02"/>
                </a:solidFill>
              </a:rPr>
              <a:t>filter</a:t>
            </a:r>
            <a:r>
              <a:rPr lang="pt-BR" i="1" smtClean="0">
                <a:solidFill>
                  <a:srgbClr val="33CCFF"/>
                </a:solidFill>
              </a:rPr>
              <a:t>(&lt;</a:t>
            </a:r>
            <a:r>
              <a:rPr lang="pt-BR" i="1" err="1" smtClean="0">
                <a:solidFill>
                  <a:srgbClr val="EBEB02"/>
                </a:solidFill>
              </a:rPr>
              <a:t>funcao</a:t>
            </a:r>
            <a:r>
              <a:rPr lang="pt-BR" i="1" smtClean="0">
                <a:solidFill>
                  <a:srgbClr val="33CCFF"/>
                </a:solidFill>
              </a:rPr>
              <a:t>&gt;,</a:t>
            </a:r>
            <a:r>
              <a:rPr lang="pt-BR" i="1" smtClean="0">
                <a:solidFill>
                  <a:srgbClr val="EBEB02"/>
                </a:solidFill>
              </a:rPr>
              <a:t>sequencia</a:t>
            </a:r>
            <a:r>
              <a:rPr lang="pt-BR" i="1" smtClean="0">
                <a:solidFill>
                  <a:srgbClr val="33CCFF"/>
                </a:solidFill>
              </a:rPr>
              <a:t>)</a:t>
            </a: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42" y="775032"/>
            <a:ext cx="6215555" cy="42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/>
          <p:cNvSpPr txBox="1">
            <a:spLocks/>
          </p:cNvSpPr>
          <p:nvPr/>
        </p:nvSpPr>
        <p:spPr>
          <a:xfrm>
            <a:off x="297712" y="865387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Como ficaria eu utilizando a função </a:t>
            </a:r>
            <a:r>
              <a:rPr lang="pt-BR" sz="2800" smtClean="0">
                <a:solidFill>
                  <a:srgbClr val="EBEB02"/>
                </a:solidFill>
              </a:rPr>
              <a:t>lambda</a:t>
            </a:r>
            <a:endParaRPr lang="en" sz="2800">
              <a:solidFill>
                <a:srgbClr val="EBEB0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64" y="1602001"/>
            <a:ext cx="3386083" cy="3541499"/>
          </a:xfrm>
          <a:prstGeom prst="rect">
            <a:avLst/>
          </a:prstGeom>
        </p:spPr>
      </p:pic>
      <p:sp>
        <p:nvSpPr>
          <p:cNvPr id="7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31" y="681421"/>
            <a:ext cx="4391134" cy="43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" y="1063807"/>
            <a:ext cx="7843345" cy="34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Função </a:t>
            </a:r>
            <a:r>
              <a:rPr lang="pt-BR" sz="3000" i="1" err="1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filter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3" y="1150882"/>
            <a:ext cx="8222816" cy="31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859220" y="2078167"/>
            <a:ext cx="7133896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7200" smtClean="0"/>
              <a:t>WEB </a:t>
            </a:r>
            <a:br>
              <a:rPr lang="pt-BR" sz="7200" smtClean="0"/>
            </a:br>
            <a:r>
              <a:rPr lang="pt-BR" sz="7200" err="1" smtClean="0"/>
              <a:t>Scraping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608568" y="3433403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Coleta de dados da WEB</a:t>
            </a:r>
            <a:endParaRPr lang="en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620749" y="1496008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i="1" dirty="0">
                <a:solidFill>
                  <a:srgbClr val="33CCFF"/>
                </a:solidFill>
              </a:rPr>
              <a:t>A </a:t>
            </a:r>
            <a:r>
              <a:rPr lang="pt-BR" i="1" dirty="0">
                <a:solidFill>
                  <a:srgbClr val="EBEB02"/>
                </a:solidFill>
              </a:rPr>
              <a:t>coleta de dados</a:t>
            </a:r>
            <a:r>
              <a:rPr lang="pt-BR" i="1" dirty="0">
                <a:solidFill>
                  <a:srgbClr val="33CCFF"/>
                </a:solidFill>
              </a:rPr>
              <a:t> web, ou </a:t>
            </a:r>
            <a:r>
              <a:rPr lang="pt-BR" i="1" dirty="0">
                <a:solidFill>
                  <a:srgbClr val="EBEB02"/>
                </a:solidFill>
              </a:rPr>
              <a:t>raspagem</a:t>
            </a:r>
            <a:r>
              <a:rPr lang="pt-BR" i="1" dirty="0">
                <a:solidFill>
                  <a:srgbClr val="33CCFF"/>
                </a:solidFill>
              </a:rPr>
              <a:t> web, é uma forma de mineração que permite a </a:t>
            </a:r>
            <a:r>
              <a:rPr lang="pt-BR" i="1" dirty="0">
                <a:solidFill>
                  <a:srgbClr val="EBEB02"/>
                </a:solidFill>
              </a:rPr>
              <a:t>extração</a:t>
            </a:r>
            <a:r>
              <a:rPr lang="pt-BR" i="1" dirty="0">
                <a:solidFill>
                  <a:srgbClr val="33CCFF"/>
                </a:solidFill>
              </a:rPr>
              <a:t> de dados de sites da web convertendo-os em informação estruturada para posterior análise.</a:t>
            </a:r>
            <a:endParaRPr lang="en" i="1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8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62" y="947086"/>
            <a:ext cx="6379779" cy="35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" y="-16690"/>
            <a:ext cx="6777121" cy="51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1" y="356877"/>
            <a:ext cx="7171994" cy="44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456" y="1537254"/>
            <a:ext cx="858883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Métodos BS4:</a:t>
            </a:r>
          </a:p>
          <a:p>
            <a:endParaRPr lang="pt-BR" sz="3000" dirty="0" smtClean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pt-BR" sz="3000" dirty="0" err="1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findAll</a:t>
            </a:r>
            <a:r>
              <a:rPr lang="pt-BR" sz="3000" dirty="0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dirty="0" err="1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tag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attributes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recursive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text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limit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keywords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) </a:t>
            </a:r>
            <a:endParaRPr lang="pt-BR" sz="3000" dirty="0" smtClean="0">
              <a:solidFill>
                <a:srgbClr val="33CCFF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pt-BR" sz="3000" dirty="0" err="1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find</a:t>
            </a:r>
            <a:r>
              <a:rPr lang="pt-BR" sz="3000" dirty="0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dirty="0" err="1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tag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attributes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recursive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text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keywords</a:t>
            </a:r>
            <a:r>
              <a:rPr lang="pt-BR" sz="30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63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456" y="1537254"/>
            <a:ext cx="858883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Métodos BS4:</a:t>
            </a:r>
          </a:p>
          <a:p>
            <a:endParaRPr lang="pt-BR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mr-IN" sz="3200" dirty="0">
                <a:solidFill>
                  <a:srgbClr val="33CCFF"/>
                </a:solidFill>
              </a:rPr>
              <a:t>.</a:t>
            </a:r>
            <a:r>
              <a:rPr lang="mr-IN" sz="3200" dirty="0" err="1">
                <a:solidFill>
                  <a:srgbClr val="33CCFF"/>
                </a:solidFill>
              </a:rPr>
              <a:t>findAll</a:t>
            </a:r>
            <a:r>
              <a:rPr lang="mr-IN" sz="3200" dirty="0">
                <a:solidFill>
                  <a:srgbClr val="33CCFF"/>
                </a:solidFill>
              </a:rPr>
              <a:t>({"h1","h2","h3","h4","h5","h6</a:t>
            </a:r>
            <a:r>
              <a:rPr lang="mr-IN" sz="3200" dirty="0" smtClean="0">
                <a:solidFill>
                  <a:srgbClr val="33CCFF"/>
                </a:solidFill>
              </a:rPr>
              <a:t>"})</a:t>
            </a:r>
            <a:endParaRPr lang="pt-BR" sz="3200" dirty="0" smtClean="0">
              <a:solidFill>
                <a:srgbClr val="33CCFF"/>
              </a:solidFill>
            </a:endParaRPr>
          </a:p>
          <a:p>
            <a:endParaRPr lang="pt-BR" sz="3200" dirty="0" smtClean="0">
              <a:solidFill>
                <a:srgbClr val="33CCFF"/>
              </a:solidFill>
            </a:endParaRPr>
          </a:p>
          <a:p>
            <a:r>
              <a:rPr lang="pt-BR" sz="3200" dirty="0">
                <a:solidFill>
                  <a:srgbClr val="33CCFF"/>
                </a:solidFill>
              </a:rPr>
              <a:t>.</a:t>
            </a:r>
            <a:r>
              <a:rPr lang="pt-BR" sz="3200" dirty="0" err="1">
                <a:solidFill>
                  <a:srgbClr val="33CCFF"/>
                </a:solidFill>
              </a:rPr>
              <a:t>findAll</a:t>
            </a:r>
            <a:r>
              <a:rPr lang="pt-BR" sz="3200" dirty="0">
                <a:solidFill>
                  <a:srgbClr val="33CCFF"/>
                </a:solidFill>
              </a:rPr>
              <a:t>("</a:t>
            </a:r>
            <a:r>
              <a:rPr lang="pt-BR" sz="3200" dirty="0" err="1">
                <a:solidFill>
                  <a:srgbClr val="33CCFF"/>
                </a:solidFill>
              </a:rPr>
              <a:t>span</a:t>
            </a:r>
            <a:r>
              <a:rPr lang="pt-BR" sz="3200" dirty="0">
                <a:solidFill>
                  <a:srgbClr val="33CCFF"/>
                </a:solidFill>
              </a:rPr>
              <a:t>", {"</a:t>
            </a:r>
            <a:r>
              <a:rPr lang="pt-BR" sz="3200" dirty="0" err="1">
                <a:solidFill>
                  <a:srgbClr val="33CCFF"/>
                </a:solidFill>
              </a:rPr>
              <a:t>class</a:t>
            </a:r>
            <a:r>
              <a:rPr lang="pt-BR" sz="3200" dirty="0">
                <a:solidFill>
                  <a:srgbClr val="33CCFF"/>
                </a:solidFill>
              </a:rPr>
              <a:t>":"</a:t>
            </a:r>
            <a:r>
              <a:rPr lang="pt-BR" sz="3200" dirty="0" err="1">
                <a:solidFill>
                  <a:srgbClr val="33CCFF"/>
                </a:solidFill>
              </a:rPr>
              <a:t>green</a:t>
            </a:r>
            <a:r>
              <a:rPr lang="pt-BR" sz="3200" dirty="0">
                <a:solidFill>
                  <a:srgbClr val="33CCFF"/>
                </a:solidFill>
              </a:rPr>
              <a:t>", "</a:t>
            </a:r>
            <a:r>
              <a:rPr lang="pt-BR" sz="3200" dirty="0" err="1">
                <a:solidFill>
                  <a:srgbClr val="33CCFF"/>
                </a:solidFill>
              </a:rPr>
              <a:t>class</a:t>
            </a:r>
            <a:r>
              <a:rPr lang="pt-BR" sz="3200" dirty="0">
                <a:solidFill>
                  <a:srgbClr val="33CCFF"/>
                </a:solidFill>
              </a:rPr>
              <a:t>":"</a:t>
            </a:r>
            <a:r>
              <a:rPr lang="pt-BR" sz="3200" dirty="0" err="1">
                <a:solidFill>
                  <a:srgbClr val="33CCFF"/>
                </a:solidFill>
              </a:rPr>
              <a:t>red</a:t>
            </a:r>
            <a:r>
              <a:rPr lang="pt-BR" sz="3200" dirty="0">
                <a:solidFill>
                  <a:srgbClr val="33CCFF"/>
                </a:solidFill>
              </a:rPr>
              <a:t>"})</a:t>
            </a:r>
            <a:endParaRPr lang="pt-BR" sz="3000" dirty="0" smtClean="0">
              <a:solidFill>
                <a:srgbClr val="33CCFF"/>
              </a:solidFill>
              <a:latin typeface="Hind" charset="0"/>
              <a:ea typeface="Hind" charset="0"/>
              <a:cs typeface="Hind" charset="0"/>
            </a:endParaRPr>
          </a:p>
          <a:p>
            <a:endParaRPr lang="pt-BR" sz="3000" dirty="0" smtClean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456" y="1537254"/>
            <a:ext cx="858883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Métodos BS4:</a:t>
            </a:r>
          </a:p>
          <a:p>
            <a:endParaRPr lang="pt-BR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nameList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 = 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bsObj.findAll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text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="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the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 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prince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") 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print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len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nameList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))</a:t>
            </a:r>
            <a:endParaRPr lang="pt-BR" sz="3000" dirty="0" smtClean="0">
              <a:solidFill>
                <a:srgbClr val="33CCFF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5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456" y="1537254"/>
            <a:ext cx="85888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Métodos BS4:</a:t>
            </a:r>
          </a:p>
          <a:p>
            <a:endParaRPr lang="pt-BR" sz="3000" dirty="0" smtClean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bsObj.findAll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("", {"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class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":"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green</a:t>
            </a:r>
            <a:r>
              <a:rPr lang="pt-BR" sz="3200" dirty="0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"})</a:t>
            </a:r>
            <a:endParaRPr lang="pt-BR" sz="3000" dirty="0">
              <a:solidFill>
                <a:srgbClr val="33CCFF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dirty="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Web </a:t>
            </a:r>
            <a:r>
              <a:rPr lang="pt-BR" sz="3000" dirty="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Scraping</a:t>
            </a:r>
            <a:endParaRPr lang="en" sz="3000" dirty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456" y="1537254"/>
            <a:ext cx="858883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Acessando atributos BS4:</a:t>
            </a:r>
          </a:p>
          <a:p>
            <a:endParaRPr lang="pt-BR" sz="3000" dirty="0" smtClean="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  <a:p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myImgTag.attrs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['</a:t>
            </a:r>
            <a:r>
              <a:rPr lang="pt-BR" sz="3200" dirty="0" err="1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src</a:t>
            </a:r>
            <a:r>
              <a:rPr lang="pt-BR" sz="3200" dirty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']</a:t>
            </a:r>
            <a:endParaRPr lang="pt-BR" sz="3000" dirty="0">
              <a:solidFill>
                <a:srgbClr val="33CCFF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876697" y="0"/>
            <a:ext cx="5056837" cy="94847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4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Mac</a:t>
            </a:r>
            <a:endParaRPr lang="pt-BR" sz="4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0" y="653681"/>
            <a:ext cx="5974630" cy="42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604757"/>
            <a:ext cx="7232937" cy="44443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06811" y="4587903"/>
            <a:ext cx="310100" cy="310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932357" y="-97691"/>
            <a:ext cx="5056837" cy="94847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4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Windows</a:t>
            </a:r>
            <a:endParaRPr lang="pt-BR" sz="4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6" y="2584172"/>
            <a:ext cx="7227328" cy="309403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677915" y="307826"/>
            <a:ext cx="5056837" cy="948478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pt-BR" sz="4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Linux</a:t>
            </a:r>
            <a:endParaRPr lang="pt-BR" sz="4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672075" y="2698521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Tipos e Estruturas de Dados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672075" y="3840923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Número, Variáveis e Operadores, </a:t>
            </a:r>
            <a:r>
              <a:rPr lang="pt-BR" err="1" smtClean="0">
                <a:solidFill>
                  <a:srgbClr val="33CCFF"/>
                </a:solidFill>
              </a:rPr>
              <a:t>Strings</a:t>
            </a:r>
            <a:r>
              <a:rPr lang="pt-BR" smtClean="0">
                <a:solidFill>
                  <a:srgbClr val="33CCFF"/>
                </a:solidFill>
              </a:rPr>
              <a:t>, Listas, Dicionários, etc.....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44" y="276447"/>
            <a:ext cx="3289909" cy="46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3164619"/>
            <a:ext cx="6628656" cy="174034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548640"/>
            <a:ext cx="6628656" cy="2016677"/>
          </a:xfrm>
          <a:prstGeom prst="rect">
            <a:avLst/>
          </a:prstGeom>
        </p:spPr>
      </p:pic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Inteiro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8" name="Shape 182"/>
          <p:cNvSpPr txBox="1">
            <a:spLocks/>
          </p:cNvSpPr>
          <p:nvPr/>
        </p:nvSpPr>
        <p:spPr>
          <a:xfrm>
            <a:off x="1092267" y="2597121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Float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8" name="Shape 182"/>
          <p:cNvSpPr txBox="1">
            <a:spLocks/>
          </p:cNvSpPr>
          <p:nvPr/>
        </p:nvSpPr>
        <p:spPr>
          <a:xfrm>
            <a:off x="1092266" y="241266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Concatenação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6" y="547279"/>
            <a:ext cx="6628656" cy="18653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7" y="2951893"/>
            <a:ext cx="6628656" cy="20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 idx="4294967295"/>
          </p:nvPr>
        </p:nvSpPr>
        <p:spPr>
          <a:xfrm>
            <a:off x="2715450" y="658614"/>
            <a:ext cx="36912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HELLO!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subTitle" idx="4294967295"/>
          </p:nvPr>
        </p:nvSpPr>
        <p:spPr>
          <a:xfrm>
            <a:off x="2715450" y="1818414"/>
            <a:ext cx="4939200" cy="136210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33CCFF"/>
                </a:solidFill>
              </a:rPr>
              <a:t>I</a:t>
            </a:r>
            <a:r>
              <a:rPr lang="pt-BR" b="1" dirty="0" smtClean="0">
                <a:solidFill>
                  <a:srgbClr val="33CCFF"/>
                </a:solidFill>
              </a:rPr>
              <a:t>’</a:t>
            </a:r>
            <a:r>
              <a:rPr lang="en" b="1" dirty="0" smtClean="0">
                <a:solidFill>
                  <a:srgbClr val="33CCFF"/>
                </a:solidFill>
              </a:rPr>
              <a:t>m </a:t>
            </a:r>
            <a:r>
              <a:rPr lang="pt-BR" b="1" dirty="0" smtClean="0">
                <a:solidFill>
                  <a:srgbClr val="33CCFF"/>
                </a:solidFill>
              </a:rPr>
              <a:t>Elisson Alves </a:t>
            </a:r>
            <a:r>
              <a:rPr lang="pt-BR" b="1" dirty="0" smtClean="0">
                <a:solidFill>
                  <a:srgbClr val="33CCFF"/>
                </a:solidFill>
              </a:rPr>
              <a:t>Silva</a:t>
            </a:r>
            <a:endParaRPr lang="en" b="1" dirty="0">
              <a:solidFill>
                <a:srgbClr val="33CC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dirty="0" smtClean="0"/>
              <a:t>+ Graduando em Engenharia da Computação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dirty="0" smtClean="0"/>
              <a:t>+ Desenvolvedor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dirty="0"/>
              <a:t>	</a:t>
            </a:r>
            <a:r>
              <a:rPr lang="pt-BR" sz="1800" dirty="0" smtClean="0"/>
              <a:t>+ Tribunal de Justiça do Amazonas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pt-BR" sz="1800" dirty="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pt-BR" sz="1800" dirty="0" smtClean="0"/>
          </a:p>
        </p:txBody>
      </p:sp>
      <p:pic>
        <p:nvPicPr>
          <p:cNvPr id="166" name="Shape 166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11" name="Shape 165"/>
          <p:cNvSpPr txBox="1">
            <a:spLocks/>
          </p:cNvSpPr>
          <p:nvPr/>
        </p:nvSpPr>
        <p:spPr>
          <a:xfrm>
            <a:off x="1040086" y="3320128"/>
            <a:ext cx="4939200" cy="421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b="1" dirty="0" err="1" smtClean="0">
                <a:solidFill>
                  <a:srgbClr val="33CCFF"/>
                </a:solidFill>
              </a:rPr>
              <a:t>You</a:t>
            </a:r>
            <a:r>
              <a:rPr lang="pt-BR" b="1" smtClean="0">
                <a:solidFill>
                  <a:srgbClr val="33CCFF"/>
                </a:solidFill>
              </a:rPr>
              <a:t> </a:t>
            </a:r>
            <a:r>
              <a:rPr lang="pt-BR" b="1" err="1" smtClean="0">
                <a:solidFill>
                  <a:srgbClr val="33CCFF"/>
                </a:solidFill>
              </a:rPr>
              <a:t>can</a:t>
            </a:r>
            <a:r>
              <a:rPr lang="pt-BR" b="1" smtClean="0">
                <a:solidFill>
                  <a:srgbClr val="33CCFF"/>
                </a:solidFill>
              </a:rPr>
              <a:t> </a:t>
            </a:r>
            <a:r>
              <a:rPr lang="pt-BR" b="1" err="1" smtClean="0">
                <a:solidFill>
                  <a:srgbClr val="33CCFF"/>
                </a:solidFill>
              </a:rPr>
              <a:t>find</a:t>
            </a:r>
            <a:r>
              <a:rPr lang="pt-BR" b="1" smtClean="0">
                <a:solidFill>
                  <a:srgbClr val="33CCFF"/>
                </a:solidFill>
              </a:rPr>
              <a:t> me </a:t>
            </a:r>
            <a:r>
              <a:rPr lang="pt-BR" b="1" err="1" smtClean="0">
                <a:solidFill>
                  <a:srgbClr val="33CCFF"/>
                </a:solidFill>
              </a:rPr>
              <a:t>at</a:t>
            </a:r>
            <a:endParaRPr lang="pt-BR" sz="180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99" y="3833264"/>
            <a:ext cx="335833" cy="335833"/>
          </a:xfrm>
          <a:prstGeom prst="rect">
            <a:avLst/>
          </a:prstGeom>
        </p:spPr>
      </p:pic>
      <p:sp>
        <p:nvSpPr>
          <p:cNvPr id="13" name="CaixaDeTexto 12">
            <a:hlinkClick r:id="rId5"/>
          </p:cNvPr>
          <p:cNvSpPr txBox="1"/>
          <p:nvPr/>
        </p:nvSpPr>
        <p:spPr>
          <a:xfrm>
            <a:off x="1534602" y="3839341"/>
            <a:ext cx="29260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err="1" smtClean="0">
                <a:solidFill>
                  <a:schemeClr val="bg1"/>
                </a:solidFill>
              </a:rPr>
              <a:t>linkedin.com</a:t>
            </a:r>
            <a:r>
              <a:rPr lang="pt-BR" smtClean="0">
                <a:solidFill>
                  <a:schemeClr val="bg1"/>
                </a:solidFill>
              </a:rPr>
              <a:t>/in/</a:t>
            </a:r>
            <a:r>
              <a:rPr lang="pt-BR" err="1" smtClean="0">
                <a:solidFill>
                  <a:schemeClr val="bg1"/>
                </a:solidFill>
              </a:rPr>
              <a:t>elissonalvesilva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6" y="4244912"/>
            <a:ext cx="611281" cy="508127"/>
          </a:xfrm>
          <a:prstGeom prst="rect">
            <a:avLst/>
          </a:prstGeom>
        </p:spPr>
      </p:pic>
      <p:sp>
        <p:nvSpPr>
          <p:cNvPr id="19" name="CaixaDeTexto 18">
            <a:hlinkClick r:id="rId7"/>
          </p:cNvPr>
          <p:cNvSpPr txBox="1"/>
          <p:nvPr/>
        </p:nvSpPr>
        <p:spPr>
          <a:xfrm>
            <a:off x="1574357" y="4374459"/>
            <a:ext cx="29260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err="1" smtClean="0">
                <a:solidFill>
                  <a:schemeClr val="bg1"/>
                </a:solidFill>
              </a:rPr>
              <a:t>github.com</a:t>
            </a:r>
            <a:r>
              <a:rPr lang="pt-BR" smtClean="0">
                <a:solidFill>
                  <a:schemeClr val="bg1"/>
                </a:solidFill>
              </a:rPr>
              <a:t>/</a:t>
            </a:r>
            <a:r>
              <a:rPr lang="pt-BR" err="1" smtClean="0">
                <a:solidFill>
                  <a:schemeClr val="bg1"/>
                </a:solidFill>
              </a:rPr>
              <a:t>ElissonAlvesSilva</a:t>
            </a: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2" y="644053"/>
            <a:ext cx="7226879" cy="2273417"/>
          </a:xfrm>
          <a:prstGeom prst="rect">
            <a:avLst/>
          </a:prstGeom>
        </p:spPr>
      </p:pic>
      <p:sp>
        <p:nvSpPr>
          <p:cNvPr id="9" name="Shape 189"/>
          <p:cNvSpPr txBox="1">
            <a:spLocks/>
          </p:cNvSpPr>
          <p:nvPr/>
        </p:nvSpPr>
        <p:spPr>
          <a:xfrm>
            <a:off x="922351" y="3069647"/>
            <a:ext cx="8046719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É importante ressaltar que as </a:t>
            </a:r>
            <a:r>
              <a:rPr lang="pt-BR" err="1" smtClean="0">
                <a:solidFill>
                  <a:srgbClr val="33CCFF"/>
                </a:solidFill>
              </a:rPr>
              <a:t>strings</a:t>
            </a:r>
            <a:r>
              <a:rPr lang="pt-BR" smtClean="0">
                <a:solidFill>
                  <a:srgbClr val="33CCFF"/>
                </a:solidFill>
              </a:rPr>
              <a:t> têm uma propriedade importante conhecida como </a:t>
            </a:r>
            <a:r>
              <a:rPr lang="pt-BR" smtClean="0">
                <a:solidFill>
                  <a:srgbClr val="FFFF00"/>
                </a:solidFill>
              </a:rPr>
              <a:t>imutabilidade. </a:t>
            </a:r>
            <a:r>
              <a:rPr lang="pt-BR" smtClean="0">
                <a:solidFill>
                  <a:srgbClr val="33CCFF"/>
                </a:solidFill>
              </a:rPr>
              <a:t>Isto significa que quando uma </a:t>
            </a:r>
            <a:r>
              <a:rPr lang="pt-BR" err="1" smtClean="0">
                <a:solidFill>
                  <a:srgbClr val="33CCFF"/>
                </a:solidFill>
              </a:rPr>
              <a:t>string</a:t>
            </a:r>
            <a:r>
              <a:rPr lang="pt-BR" smtClean="0">
                <a:solidFill>
                  <a:srgbClr val="33CCFF"/>
                </a:solidFill>
              </a:rPr>
              <a:t> é criada, os dados dentro dela </a:t>
            </a:r>
            <a:r>
              <a:rPr lang="pt-BR" smtClean="0">
                <a:solidFill>
                  <a:srgbClr val="EBEB02"/>
                </a:solidFill>
              </a:rPr>
              <a:t>não podem ser substituídos ou alterados.</a:t>
            </a:r>
            <a:endParaRPr lang="en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(desafio)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98703" y="644053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Como faço para retornar todos elementos da </a:t>
            </a:r>
            <a:r>
              <a:rPr lang="pt-BR" err="1" smtClean="0">
                <a:solidFill>
                  <a:srgbClr val="33CCFF"/>
                </a:solidFill>
              </a:rPr>
              <a:t>string</a:t>
            </a:r>
            <a:r>
              <a:rPr lang="pt-BR" smtClean="0">
                <a:solidFill>
                  <a:srgbClr val="33CCFF"/>
                </a:solidFill>
              </a:rPr>
              <a:t>, começando por uma posição e indo até o fim da </a:t>
            </a:r>
            <a:r>
              <a:rPr lang="pt-BR" err="1" smtClean="0">
                <a:solidFill>
                  <a:srgbClr val="33CCFF"/>
                </a:solidFill>
              </a:rPr>
              <a:t>string</a:t>
            </a:r>
            <a:r>
              <a:rPr lang="pt-BR" smtClean="0">
                <a:solidFill>
                  <a:srgbClr val="33CCFF"/>
                </a:solidFill>
              </a:rPr>
              <a:t>? </a:t>
            </a:r>
            <a:endParaRPr lang="en">
              <a:solidFill>
                <a:srgbClr val="33CCFF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64" y="1602001"/>
            <a:ext cx="3386083" cy="35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2" y="951481"/>
            <a:ext cx="7189077" cy="284800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66" y="1375542"/>
            <a:ext cx="4940300" cy="24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98703" y="644053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E se quiséssemos ler do começo até a posição 3 </a:t>
            </a:r>
            <a:endParaRPr lang="en">
              <a:solidFill>
                <a:srgbClr val="33CCFF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64" y="1602001"/>
            <a:ext cx="3386083" cy="35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774995"/>
            <a:ext cx="7176977" cy="2794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37" y="882502"/>
            <a:ext cx="4070410" cy="42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2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98703" y="644053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">
              <a:solidFill>
                <a:srgbClr val="33CC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2" y="1343891"/>
            <a:ext cx="7189006" cy="2799350"/>
          </a:xfrm>
          <a:prstGeom prst="rect">
            <a:avLst/>
          </a:prstGeom>
        </p:spPr>
      </p:pic>
      <p:sp>
        <p:nvSpPr>
          <p:cNvPr id="6" name="Shape 189"/>
          <p:cNvSpPr txBox="1">
            <a:spLocks/>
          </p:cNvSpPr>
          <p:nvPr/>
        </p:nvSpPr>
        <p:spPr>
          <a:xfrm>
            <a:off x="793138" y="668657"/>
            <a:ext cx="7527729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Podemos utilizar a indexação negativa para ler a </a:t>
            </a:r>
            <a:r>
              <a:rPr lang="pt-BR" err="1" smtClean="0">
                <a:solidFill>
                  <a:srgbClr val="33CCFF"/>
                </a:solidFill>
              </a:rPr>
              <a:t>string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5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98703" y="644053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">
              <a:solidFill>
                <a:srgbClr val="33CCFF"/>
              </a:solidFill>
            </a:endParaRPr>
          </a:p>
        </p:txBody>
      </p:sp>
      <p:sp>
        <p:nvSpPr>
          <p:cNvPr id="6" name="Shape 189"/>
          <p:cNvSpPr txBox="1">
            <a:spLocks/>
          </p:cNvSpPr>
          <p:nvPr/>
        </p:nvSpPr>
        <p:spPr>
          <a:xfrm>
            <a:off x="729341" y="519802"/>
            <a:ext cx="7527729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Podemos também utilizar a notação de índice  e fatiar a </a:t>
            </a:r>
            <a:r>
              <a:rPr lang="pt-BR" err="1" smtClean="0">
                <a:solidFill>
                  <a:srgbClr val="33CCFF"/>
                </a:solidFill>
              </a:rPr>
              <a:t>string</a:t>
            </a:r>
            <a:r>
              <a:rPr lang="pt-BR" smtClean="0">
                <a:solidFill>
                  <a:srgbClr val="33CCFF"/>
                </a:solidFill>
              </a:rPr>
              <a:t> em pedaços específicos </a:t>
            </a:r>
            <a:r>
              <a:rPr lang="pt-BR" smtClean="0">
                <a:solidFill>
                  <a:srgbClr val="FFFF00"/>
                </a:solidFill>
              </a:rPr>
              <a:t>( por default é 1) </a:t>
            </a:r>
            <a:r>
              <a:rPr lang="pt-BR" smtClean="0">
                <a:solidFill>
                  <a:srgbClr val="33CCFF"/>
                </a:solidFill>
              </a:rPr>
              <a:t>. Por exemplo, podemos usar  ”</a:t>
            </a:r>
            <a:r>
              <a:rPr lang="pt-BR" smtClean="0">
                <a:solidFill>
                  <a:srgbClr val="FFFF00"/>
                </a:solidFill>
              </a:rPr>
              <a:t>::</a:t>
            </a:r>
            <a:r>
              <a:rPr lang="pt-BR" smtClean="0">
                <a:solidFill>
                  <a:srgbClr val="33CCFF"/>
                </a:solidFill>
              </a:rPr>
              <a:t>” em uma linha e, em seguida, um número que especifique a frequência para retornar um elemento.</a:t>
            </a:r>
            <a:endParaRPr lang="en">
              <a:solidFill>
                <a:srgbClr val="33CCFF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3" y="2418251"/>
            <a:ext cx="7007382" cy="27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492482" y="529048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Built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-in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3" y="1360967"/>
            <a:ext cx="7212835" cy="27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1024866" y="1352837"/>
            <a:ext cx="6503293" cy="276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</a:pPr>
            <a:r>
              <a:rPr lang="pt-BR" err="1" smtClean="0">
                <a:solidFill>
                  <a:srgbClr val="33CCFF"/>
                </a:solidFill>
              </a:rPr>
              <a:t>texto.capitalize</a:t>
            </a:r>
            <a:r>
              <a:rPr lang="pt-BR" smtClean="0">
                <a:solidFill>
                  <a:srgbClr val="33CCFF"/>
                </a:solidFill>
              </a:rPr>
              <a:t>()  </a:t>
            </a:r>
            <a:r>
              <a:rPr lang="pt-BR" sz="1400" smtClean="0">
                <a:solidFill>
                  <a:srgbClr val="FFFF00"/>
                </a:solidFill>
              </a:rPr>
              <a:t># retorna a primeira letra em Maiúsculo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</a:pPr>
            <a:r>
              <a:rPr lang="pt-BR" err="1" smtClean="0">
                <a:solidFill>
                  <a:srgbClr val="33CCFF"/>
                </a:solidFill>
              </a:rPr>
              <a:t>texto.count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smtClean="0">
                <a:solidFill>
                  <a:srgbClr val="EBEB02"/>
                </a:solidFill>
              </a:rPr>
              <a:t>’</a:t>
            </a:r>
            <a:r>
              <a:rPr lang="pt-BR" err="1" smtClean="0">
                <a:solidFill>
                  <a:srgbClr val="EBEB02"/>
                </a:solidFill>
              </a:rPr>
              <a:t>i</a:t>
            </a:r>
            <a:r>
              <a:rPr lang="pt-BR" smtClean="0">
                <a:solidFill>
                  <a:srgbClr val="EBEB02"/>
                </a:solidFill>
              </a:rPr>
              <a:t>’</a:t>
            </a:r>
            <a:r>
              <a:rPr lang="pt-BR" smtClean="0">
                <a:solidFill>
                  <a:srgbClr val="33CCFF"/>
                </a:solidFill>
              </a:rPr>
              <a:t>) </a:t>
            </a:r>
            <a:r>
              <a:rPr lang="pt-BR" sz="1600" smtClean="0">
                <a:solidFill>
                  <a:srgbClr val="FFFF00"/>
                </a:solidFill>
              </a:rPr>
              <a:t># quantos caracteres ”</a:t>
            </a:r>
            <a:r>
              <a:rPr lang="pt-BR" sz="1600" err="1" smtClean="0">
                <a:solidFill>
                  <a:srgbClr val="FFFF00"/>
                </a:solidFill>
              </a:rPr>
              <a:t>i</a:t>
            </a:r>
            <a:r>
              <a:rPr lang="pt-BR" sz="1600" smtClean="0">
                <a:solidFill>
                  <a:srgbClr val="FFFF00"/>
                </a:solidFill>
              </a:rPr>
              <a:t>” tem na </a:t>
            </a:r>
            <a:r>
              <a:rPr lang="pt-BR" sz="1600" err="1" smtClean="0">
                <a:solidFill>
                  <a:srgbClr val="FFFF00"/>
                </a:solidFill>
              </a:rPr>
              <a:t>string</a:t>
            </a:r>
            <a:endParaRPr lang="pt-BR" sz="1600" smtClean="0">
              <a:solidFill>
                <a:srgbClr val="33CCFF"/>
              </a:solidFill>
            </a:endParaRPr>
          </a:p>
          <a:p>
            <a:pPr marL="457200" lvl="0" indent="-381000"/>
            <a:r>
              <a:rPr lang="pt-BR" err="1" smtClean="0">
                <a:solidFill>
                  <a:srgbClr val="33CCFF"/>
                </a:solidFill>
              </a:rPr>
              <a:t>texto.find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smtClean="0">
                <a:solidFill>
                  <a:srgbClr val="FFFF00"/>
                </a:solidFill>
              </a:rPr>
              <a:t>’</a:t>
            </a:r>
            <a:r>
              <a:rPr lang="pt-BR" err="1" smtClean="0">
                <a:solidFill>
                  <a:srgbClr val="FFFF00"/>
                </a:solidFill>
              </a:rPr>
              <a:t>P</a:t>
            </a:r>
            <a:r>
              <a:rPr lang="pt-BR" smtClean="0">
                <a:solidFill>
                  <a:srgbClr val="FFFF00"/>
                </a:solidFill>
              </a:rPr>
              <a:t>’</a:t>
            </a:r>
            <a:r>
              <a:rPr lang="pt-BR" smtClean="0">
                <a:solidFill>
                  <a:srgbClr val="33CCFF"/>
                </a:solidFill>
              </a:rPr>
              <a:t>) </a:t>
            </a:r>
            <a:r>
              <a:rPr lang="pt-BR" sz="1600">
                <a:solidFill>
                  <a:srgbClr val="FFFF00"/>
                </a:solidFill>
              </a:rPr>
              <a:t># </a:t>
            </a:r>
            <a:r>
              <a:rPr lang="pt-BR" sz="1600" smtClean="0">
                <a:solidFill>
                  <a:srgbClr val="FFFF00"/>
                </a:solidFill>
              </a:rPr>
              <a:t>retorna a posição de ”</a:t>
            </a:r>
            <a:r>
              <a:rPr lang="pt-BR" sz="1600" err="1" smtClean="0">
                <a:solidFill>
                  <a:srgbClr val="FFFF00"/>
                </a:solidFill>
              </a:rPr>
              <a:t>P</a:t>
            </a:r>
            <a:r>
              <a:rPr lang="pt-BR" sz="1600" smtClean="0">
                <a:solidFill>
                  <a:srgbClr val="FFFF00"/>
                </a:solidFill>
              </a:rPr>
              <a:t>”</a:t>
            </a:r>
          </a:p>
          <a:p>
            <a:pPr marL="457200" lvl="0" indent="-381000"/>
            <a:r>
              <a:rPr lang="pt-BR" err="1" smtClean="0">
                <a:solidFill>
                  <a:srgbClr val="33CCFF"/>
                </a:solidFill>
              </a:rPr>
              <a:t>texto.isalnum</a:t>
            </a:r>
            <a:r>
              <a:rPr lang="pt-BR" smtClean="0">
                <a:solidFill>
                  <a:srgbClr val="33CCFF"/>
                </a:solidFill>
              </a:rPr>
              <a:t>()</a:t>
            </a:r>
            <a:r>
              <a:rPr lang="pt-BR" sz="1600" smtClean="0">
                <a:solidFill>
                  <a:srgbClr val="FFFF00"/>
                </a:solidFill>
              </a:rPr>
              <a:t>#retorna </a:t>
            </a:r>
            <a:r>
              <a:rPr lang="pt-BR" sz="1600" err="1" smtClean="0">
                <a:solidFill>
                  <a:srgbClr val="FFFF00"/>
                </a:solidFill>
              </a:rPr>
              <a:t>True</a:t>
            </a:r>
            <a:r>
              <a:rPr lang="pt-BR" sz="1600" smtClean="0">
                <a:solidFill>
                  <a:srgbClr val="FFFF00"/>
                </a:solidFill>
              </a:rPr>
              <a:t> se os caracteres são alfanuméricos</a:t>
            </a:r>
            <a:endParaRPr lang="pt-BR" smtClean="0">
              <a:solidFill>
                <a:srgbClr val="33CCFF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</a:pPr>
            <a:r>
              <a:rPr lang="pt-BR" err="1" smtClean="0">
                <a:solidFill>
                  <a:srgbClr val="33CCFF"/>
                </a:solidFill>
              </a:rPr>
              <a:t>texto.isalpha</a:t>
            </a:r>
            <a:r>
              <a:rPr lang="pt-BR" smtClean="0">
                <a:solidFill>
                  <a:srgbClr val="33CCFF"/>
                </a:solidFill>
              </a:rPr>
              <a:t>()  </a:t>
            </a:r>
            <a:r>
              <a:rPr lang="pt-BR" sz="1600" smtClean="0">
                <a:solidFill>
                  <a:srgbClr val="FFFF00"/>
                </a:solidFill>
              </a:rPr>
              <a:t># retorna </a:t>
            </a:r>
            <a:r>
              <a:rPr lang="pt-BR" sz="1600" err="1" smtClean="0">
                <a:solidFill>
                  <a:srgbClr val="FFFF00"/>
                </a:solidFill>
              </a:rPr>
              <a:t>True</a:t>
            </a:r>
            <a:r>
              <a:rPr lang="pt-BR" sz="1600" smtClean="0">
                <a:solidFill>
                  <a:srgbClr val="FFFF00"/>
                </a:solidFill>
              </a:rPr>
              <a:t> se somente há caracteres alfabéticos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</a:pPr>
            <a:r>
              <a:rPr lang="pt-BR" err="1" smtClean="0">
                <a:solidFill>
                  <a:srgbClr val="33CCFF"/>
                </a:solidFill>
              </a:rPr>
              <a:t>texto.replace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smtClean="0">
                <a:solidFill>
                  <a:srgbClr val="FFFF00"/>
                </a:solidFill>
              </a:rPr>
              <a:t>’Mi</a:t>
            </a:r>
            <a:r>
              <a:rPr lang="pt-BR" smtClean="0">
                <a:solidFill>
                  <a:srgbClr val="EBEB02"/>
                </a:solidFill>
              </a:rPr>
              <a:t>’</a:t>
            </a:r>
            <a:r>
              <a:rPr lang="pt-BR" smtClean="0">
                <a:solidFill>
                  <a:srgbClr val="33CCFF"/>
                </a:solidFill>
              </a:rPr>
              <a:t>,</a:t>
            </a:r>
            <a:r>
              <a:rPr lang="pt-BR" smtClean="0">
                <a:solidFill>
                  <a:srgbClr val="FFFF00"/>
                </a:solidFill>
              </a:rPr>
              <a:t>’25’</a:t>
            </a:r>
            <a:r>
              <a:rPr lang="pt-BR" smtClean="0">
                <a:solidFill>
                  <a:srgbClr val="33CCFF"/>
                </a:solidFill>
              </a:rPr>
              <a:t>) </a:t>
            </a:r>
            <a:r>
              <a:rPr lang="pt-BR" sz="1600" smtClean="0">
                <a:solidFill>
                  <a:srgbClr val="FFFF00"/>
                </a:solidFill>
              </a:rPr>
              <a:t># substitui uma </a:t>
            </a:r>
            <a:r>
              <a:rPr lang="pt-BR" sz="1600" err="1" smtClean="0">
                <a:solidFill>
                  <a:srgbClr val="FFFF00"/>
                </a:solidFill>
              </a:rPr>
              <a:t>string</a:t>
            </a:r>
            <a:r>
              <a:rPr lang="pt-BR" sz="1600" smtClean="0">
                <a:solidFill>
                  <a:srgbClr val="FFFF00"/>
                </a:solidFill>
              </a:rPr>
              <a:t> por outra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</a:pPr>
            <a:endParaRPr lang="pt-BR" smtClean="0">
              <a:solidFill>
                <a:srgbClr val="33CCFF"/>
              </a:solidFill>
            </a:endParaRPr>
          </a:p>
        </p:txBody>
      </p:sp>
      <p:sp>
        <p:nvSpPr>
          <p:cNvPr id="5" name="Shape 182"/>
          <p:cNvSpPr txBox="1">
            <a:spLocks/>
          </p:cNvSpPr>
          <p:nvPr/>
        </p:nvSpPr>
        <p:spPr>
          <a:xfrm>
            <a:off x="1290463" y="369560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Built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-in de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Strings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835667" y="814173"/>
            <a:ext cx="7527729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Criação de uma lista:</a:t>
            </a:r>
          </a:p>
          <a:p>
            <a:pPr>
              <a:spcBef>
                <a:spcPts val="0"/>
              </a:spcBef>
              <a:buNone/>
            </a:pPr>
            <a:endParaRPr lang="pt-BR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FFFF00"/>
                </a:solidFill>
              </a:rPr>
              <a:t>lista = [item</a:t>
            </a:r>
            <a:r>
              <a:rPr lang="pt-BR" smtClean="0">
                <a:solidFill>
                  <a:srgbClr val="33CCFF"/>
                </a:solidFill>
              </a:rPr>
              <a:t>1</a:t>
            </a:r>
            <a:r>
              <a:rPr lang="pt-BR" smtClean="0">
                <a:solidFill>
                  <a:srgbClr val="FFFF00"/>
                </a:solidFill>
              </a:rPr>
              <a:t>,item</a:t>
            </a:r>
            <a:r>
              <a:rPr lang="pt-BR" smtClean="0">
                <a:solidFill>
                  <a:srgbClr val="33CCFF"/>
                </a:solidFill>
              </a:rPr>
              <a:t>2</a:t>
            </a:r>
            <a:r>
              <a:rPr lang="pt-BR" smtClean="0">
                <a:solidFill>
                  <a:srgbClr val="FFFF00"/>
                </a:solidFill>
              </a:rPr>
              <a:t>,item</a:t>
            </a:r>
            <a:r>
              <a:rPr lang="pt-BR" smtClean="0">
                <a:solidFill>
                  <a:srgbClr val="33CCFF"/>
                </a:solidFill>
              </a:rPr>
              <a:t>3</a:t>
            </a:r>
            <a:r>
              <a:rPr lang="pt-BR" smtClean="0">
                <a:solidFill>
                  <a:srgbClr val="FFFF00"/>
                </a:solidFill>
              </a:rPr>
              <a:t>...,</a:t>
            </a:r>
            <a:r>
              <a:rPr lang="pt-BR" err="1" smtClean="0">
                <a:solidFill>
                  <a:srgbClr val="FFFF00"/>
                </a:solidFill>
              </a:rPr>
              <a:t>item</a:t>
            </a:r>
            <a:r>
              <a:rPr lang="pt-BR" err="1" smtClean="0">
                <a:solidFill>
                  <a:srgbClr val="33CCFF"/>
                </a:solidFill>
              </a:rPr>
              <a:t>n</a:t>
            </a:r>
            <a:r>
              <a:rPr lang="pt-BR" smtClean="0">
                <a:solidFill>
                  <a:srgbClr val="FFFF00"/>
                </a:solidFill>
              </a:rPr>
              <a:t>]</a:t>
            </a:r>
            <a:endParaRPr lang="en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4735"/>
            <a:ext cx="8941981" cy="17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ctrTitle" idx="4294967295"/>
          </p:nvPr>
        </p:nvSpPr>
        <p:spPr>
          <a:xfrm>
            <a:off x="2715450" y="658614"/>
            <a:ext cx="36912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subTitle" idx="4294967295"/>
          </p:nvPr>
        </p:nvSpPr>
        <p:spPr>
          <a:xfrm>
            <a:off x="2715450" y="1818414"/>
            <a:ext cx="4939200" cy="136210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smtClean="0">
                <a:solidFill>
                  <a:srgbClr val="33CCFF"/>
                </a:solidFill>
              </a:rPr>
              <a:t>I</a:t>
            </a:r>
            <a:r>
              <a:rPr lang="pt-BR" b="1" smtClean="0">
                <a:solidFill>
                  <a:srgbClr val="33CCFF"/>
                </a:solidFill>
              </a:rPr>
              <a:t>’</a:t>
            </a:r>
            <a:r>
              <a:rPr lang="en" b="1" smtClean="0">
                <a:solidFill>
                  <a:srgbClr val="33CCFF"/>
                </a:solidFill>
              </a:rPr>
              <a:t>m</a:t>
            </a:r>
            <a:r>
              <a:rPr lang="pt-BR" b="1" smtClean="0">
                <a:solidFill>
                  <a:srgbClr val="33CCFF"/>
                </a:solidFill>
              </a:rPr>
              <a:t> Wesley </a:t>
            </a:r>
            <a:r>
              <a:rPr lang="pt-BR" b="1" err="1" smtClean="0">
                <a:solidFill>
                  <a:srgbClr val="33CCFF"/>
                </a:solidFill>
              </a:rPr>
              <a:t>Berrêdo</a:t>
            </a:r>
            <a:endParaRPr lang="en" b="1">
              <a:solidFill>
                <a:srgbClr val="33CCFF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smtClean="0"/>
              <a:t>+ Graduando em Engenharia da Computação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 smtClean="0"/>
              <a:t>+ </a:t>
            </a:r>
            <a:r>
              <a:rPr lang="pt-BR" sz="1800" err="1" smtClean="0"/>
              <a:t>Full</a:t>
            </a:r>
            <a:r>
              <a:rPr lang="pt-BR" sz="1800" smtClean="0"/>
              <a:t> </a:t>
            </a:r>
            <a:r>
              <a:rPr lang="pt-BR" sz="1800" err="1" smtClean="0"/>
              <a:t>Stack</a:t>
            </a:r>
            <a:r>
              <a:rPr lang="pt-BR" sz="1800" smtClean="0"/>
              <a:t> </a:t>
            </a:r>
            <a:r>
              <a:rPr lang="pt-BR" sz="1800" err="1" smtClean="0"/>
              <a:t>Developer</a:t>
            </a:r>
            <a:endParaRPr lang="pt-BR" sz="180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/>
              <a:t>	</a:t>
            </a:r>
            <a:r>
              <a:rPr lang="pt-BR" sz="1800" smtClean="0"/>
              <a:t>+ </a:t>
            </a:r>
            <a:r>
              <a:rPr lang="pt-BR" sz="1800" err="1" smtClean="0"/>
              <a:t>Linx</a:t>
            </a:r>
            <a:r>
              <a:rPr lang="pt-BR" sz="1800" smtClean="0"/>
              <a:t> + </a:t>
            </a:r>
            <a:r>
              <a:rPr lang="pt-BR" sz="1800" err="1" smtClean="0"/>
              <a:t>Neemu</a:t>
            </a:r>
            <a:r>
              <a:rPr lang="pt-BR" sz="1800" smtClean="0"/>
              <a:t> + </a:t>
            </a:r>
            <a:r>
              <a:rPr lang="pt-BR" sz="1800" err="1" smtClean="0"/>
              <a:t>Chaordic</a:t>
            </a:r>
            <a:endParaRPr lang="pt-BR" sz="180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pt-BR" sz="1800" smtClean="0"/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pt-BR" sz="1800" smtClean="0"/>
          </a:p>
        </p:txBody>
      </p:sp>
      <p:pic>
        <p:nvPicPr>
          <p:cNvPr id="166" name="Shape 166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11" name="Shape 165"/>
          <p:cNvSpPr txBox="1">
            <a:spLocks/>
          </p:cNvSpPr>
          <p:nvPr/>
        </p:nvSpPr>
        <p:spPr>
          <a:xfrm>
            <a:off x="1040086" y="3320128"/>
            <a:ext cx="4939200" cy="421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b="1" err="1" smtClean="0">
                <a:solidFill>
                  <a:srgbClr val="33CCFF"/>
                </a:solidFill>
              </a:rPr>
              <a:t>You</a:t>
            </a:r>
            <a:r>
              <a:rPr lang="pt-BR" b="1" smtClean="0">
                <a:solidFill>
                  <a:srgbClr val="33CCFF"/>
                </a:solidFill>
              </a:rPr>
              <a:t> </a:t>
            </a:r>
            <a:r>
              <a:rPr lang="pt-BR" b="1" err="1" smtClean="0">
                <a:solidFill>
                  <a:srgbClr val="33CCFF"/>
                </a:solidFill>
              </a:rPr>
              <a:t>can</a:t>
            </a:r>
            <a:r>
              <a:rPr lang="pt-BR" b="1" smtClean="0">
                <a:solidFill>
                  <a:srgbClr val="33CCFF"/>
                </a:solidFill>
              </a:rPr>
              <a:t> </a:t>
            </a:r>
            <a:r>
              <a:rPr lang="pt-BR" b="1" err="1" smtClean="0">
                <a:solidFill>
                  <a:srgbClr val="33CCFF"/>
                </a:solidFill>
              </a:rPr>
              <a:t>find</a:t>
            </a:r>
            <a:r>
              <a:rPr lang="pt-BR" b="1" smtClean="0">
                <a:solidFill>
                  <a:srgbClr val="33CCFF"/>
                </a:solidFill>
              </a:rPr>
              <a:t> me </a:t>
            </a:r>
            <a:r>
              <a:rPr lang="pt-BR" b="1" err="1" smtClean="0">
                <a:solidFill>
                  <a:srgbClr val="33CCFF"/>
                </a:solidFill>
              </a:rPr>
              <a:t>at</a:t>
            </a:r>
            <a:endParaRPr lang="pt-BR" sz="180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99" y="3833264"/>
            <a:ext cx="335833" cy="335833"/>
          </a:xfrm>
          <a:prstGeom prst="rect">
            <a:avLst/>
          </a:prstGeom>
        </p:spPr>
      </p:pic>
      <p:sp>
        <p:nvSpPr>
          <p:cNvPr id="13" name="CaixaDeTexto 12">
            <a:hlinkClick r:id="rId5"/>
          </p:cNvPr>
          <p:cNvSpPr txBox="1"/>
          <p:nvPr/>
        </p:nvSpPr>
        <p:spPr>
          <a:xfrm>
            <a:off x="1534602" y="3839341"/>
            <a:ext cx="29260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err="1" smtClean="0">
                <a:solidFill>
                  <a:schemeClr val="bg1"/>
                </a:solidFill>
              </a:rPr>
              <a:t>linkedin.com</a:t>
            </a:r>
            <a:r>
              <a:rPr lang="pt-BR" smtClean="0">
                <a:solidFill>
                  <a:schemeClr val="bg1"/>
                </a:solidFill>
              </a:rPr>
              <a:t>/in/</a:t>
            </a:r>
            <a:r>
              <a:rPr lang="pt-BR" err="1" smtClean="0">
                <a:solidFill>
                  <a:schemeClr val="bg1"/>
                </a:solidFill>
              </a:rPr>
              <a:t>wberredo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6" y="4244912"/>
            <a:ext cx="611281" cy="508127"/>
          </a:xfrm>
          <a:prstGeom prst="rect">
            <a:avLst/>
          </a:prstGeom>
        </p:spPr>
      </p:pic>
      <p:sp>
        <p:nvSpPr>
          <p:cNvPr id="12" name="CaixaDeTexto 11">
            <a:hlinkClick r:id="rId7"/>
          </p:cNvPr>
          <p:cNvSpPr txBox="1"/>
          <p:nvPr/>
        </p:nvSpPr>
        <p:spPr>
          <a:xfrm>
            <a:off x="1574357" y="4374459"/>
            <a:ext cx="29260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err="1" smtClean="0">
                <a:solidFill>
                  <a:schemeClr val="bg1"/>
                </a:solidFill>
              </a:rPr>
              <a:t>github.com</a:t>
            </a:r>
            <a:r>
              <a:rPr lang="pt-BR" smtClean="0">
                <a:solidFill>
                  <a:schemeClr val="bg1"/>
                </a:solidFill>
              </a:rPr>
              <a:t>/</a:t>
            </a:r>
            <a:r>
              <a:rPr lang="pt-BR" err="1" smtClean="0">
                <a:solidFill>
                  <a:schemeClr val="bg1"/>
                </a:solidFill>
              </a:rPr>
              <a:t>wberredo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7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Indexação 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3" y="1037457"/>
            <a:ext cx="7137537" cy="32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Deletando itens 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2" y="1020725"/>
            <a:ext cx="7672602" cy="33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Listas aninhadas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5" y="978194"/>
            <a:ext cx="8277624" cy="33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Concatenação de 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9" y="1127052"/>
            <a:ext cx="7663041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Built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-in em 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" y="1010092"/>
            <a:ext cx="7719052" cy="34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17817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Built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-in em 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835667" y="814173"/>
            <a:ext cx="7527729" cy="599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Adicionando Elementos em uma lista.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6" y="1414130"/>
            <a:ext cx="7559749" cy="31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24650" y="67790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Verificando se existem um elemento na lista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3" y="1739206"/>
            <a:ext cx="8123275" cy="3216322"/>
          </a:xfrm>
          <a:prstGeom prst="rect">
            <a:avLst/>
          </a:prstGeom>
        </p:spPr>
      </p:pic>
      <p:sp>
        <p:nvSpPr>
          <p:cNvPr id="6" name="Shape 189"/>
          <p:cNvSpPr txBox="1">
            <a:spLocks/>
          </p:cNvSpPr>
          <p:nvPr/>
        </p:nvSpPr>
        <p:spPr>
          <a:xfrm>
            <a:off x="835665" y="1139249"/>
            <a:ext cx="7527729" cy="5999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Utiliza-se o operador </a:t>
            </a:r>
            <a:r>
              <a:rPr lang="pt-BR" smtClean="0">
                <a:solidFill>
                  <a:srgbClr val="EBEB02"/>
                </a:solidFill>
              </a:rPr>
              <a:t>in</a:t>
            </a:r>
            <a:r>
              <a:rPr lang="pt-BR" smtClean="0">
                <a:solidFill>
                  <a:srgbClr val="33CCFF"/>
                </a:solidFill>
              </a:rPr>
              <a:t> para essa função</a:t>
            </a:r>
          </a:p>
        </p:txBody>
      </p:sp>
    </p:spTree>
    <p:extLst>
      <p:ext uri="{BB962C8B-B14F-4D97-AF65-F5344CB8AC3E}">
        <p14:creationId xmlns:p14="http://schemas.microsoft.com/office/powerpoint/2010/main" val="6288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248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98703" y="644053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E se quiséssemos adicionar mais de um valor na lista?</a:t>
            </a:r>
            <a:endParaRPr lang="en" sz="2800">
              <a:solidFill>
                <a:srgbClr val="33CCFF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64" y="1602001"/>
            <a:ext cx="3386083" cy="35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248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2" y="718483"/>
            <a:ext cx="7870412" cy="31624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2" y="2937243"/>
            <a:ext cx="3364144" cy="210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88445" y="16754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Listas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866806" y="931131"/>
            <a:ext cx="7189007" cy="33218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457200" lvl="0" indent="-381000">
              <a:spcBef>
                <a:spcPts val="0"/>
              </a:spcBef>
            </a:pPr>
            <a:r>
              <a:rPr lang="pt-BR" sz="2800" smtClean="0">
                <a:solidFill>
                  <a:srgbClr val="33CCFF"/>
                </a:solidFill>
              </a:rPr>
              <a:t>lista1.capitalize(</a:t>
            </a:r>
            <a:r>
              <a:rPr lang="pt-BR" sz="2800" smtClean="0">
                <a:solidFill>
                  <a:srgbClr val="EBEB02"/>
                </a:solidFill>
              </a:rPr>
              <a:t>2</a:t>
            </a:r>
            <a:r>
              <a:rPr lang="pt-BR" sz="2800" smtClean="0">
                <a:solidFill>
                  <a:srgbClr val="33CCFF"/>
                </a:solidFill>
              </a:rPr>
              <a:t>,</a:t>
            </a:r>
            <a:r>
              <a:rPr lang="pt-BR" sz="2800" smtClean="0">
                <a:solidFill>
                  <a:srgbClr val="EBEB02"/>
                </a:solidFill>
              </a:rPr>
              <a:t>’Manaus’</a:t>
            </a:r>
            <a:r>
              <a:rPr lang="pt-BR" sz="2800" smtClean="0">
                <a:solidFill>
                  <a:srgbClr val="33CCFF"/>
                </a:solidFill>
              </a:rPr>
              <a:t>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smtClean="0">
                <a:solidFill>
                  <a:srgbClr val="33CCFF"/>
                </a:solidFill>
              </a:rPr>
              <a:t>lista1.remove(</a:t>
            </a:r>
            <a:r>
              <a:rPr lang="pt-BR" sz="2800" smtClean="0">
                <a:solidFill>
                  <a:srgbClr val="EBEB02"/>
                </a:solidFill>
              </a:rPr>
              <a:t>’Manaus’</a:t>
            </a:r>
            <a:r>
              <a:rPr lang="pt-BR" sz="2800" smtClean="0">
                <a:solidFill>
                  <a:srgbClr val="33CCFF"/>
                </a:solidFill>
              </a:rPr>
              <a:t>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smtClean="0">
                <a:solidFill>
                  <a:srgbClr val="33CCFF"/>
                </a:solidFill>
              </a:rPr>
              <a:t>lista1.reverse()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smtClean="0">
                <a:solidFill>
                  <a:srgbClr val="33CCFF"/>
                </a:solidFill>
              </a:rPr>
              <a:t>lista2.sort()</a:t>
            </a:r>
            <a:endParaRPr lang="pt-BR" sz="2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2647900" y="1811950"/>
            <a:ext cx="3848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 smtClean="0"/>
              <a:t>1.</a:t>
            </a:r>
            <a:endParaRPr lang="en" sz="4400"/>
          </a:p>
          <a:p>
            <a:pPr lvl="0" rtl="0">
              <a:spcBef>
                <a:spcPts val="0"/>
              </a:spcBef>
              <a:buNone/>
            </a:pPr>
            <a:r>
              <a:rPr lang="pt-BR" sz="4400" smtClean="0"/>
              <a:t>Python</a:t>
            </a:r>
            <a:endParaRPr lang="en" sz="4400"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2647975" y="2916250"/>
            <a:ext cx="3848100" cy="4630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/>
              <a:t>Breve história da Linguagem Python</a:t>
            </a: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858559" y="865387"/>
            <a:ext cx="7296616" cy="29623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Até aqui falamos sobre sequências em Python, vamos mudar um pouco o foco e aprender sobre </a:t>
            </a:r>
            <a:r>
              <a:rPr lang="pt-BR" smtClean="0">
                <a:solidFill>
                  <a:srgbClr val="EBEB02"/>
                </a:solidFill>
              </a:rPr>
              <a:t>mapeamento</a:t>
            </a:r>
            <a:r>
              <a:rPr lang="pt-BR" smtClean="0">
                <a:solidFill>
                  <a:srgbClr val="33CCFF"/>
                </a:solidFill>
              </a:rPr>
              <a:t> em Python. Podemos imaginar dicionários como uma </a:t>
            </a:r>
            <a:r>
              <a:rPr lang="pt-BR" smtClean="0">
                <a:solidFill>
                  <a:srgbClr val="EBEB02"/>
                </a:solidFill>
              </a:rPr>
              <a:t>tabelas </a:t>
            </a:r>
            <a:r>
              <a:rPr lang="pt-BR" err="1" smtClean="0">
                <a:solidFill>
                  <a:srgbClr val="EBEB02"/>
                </a:solidFill>
              </a:rPr>
              <a:t>hash</a:t>
            </a:r>
            <a:r>
              <a:rPr lang="pt-BR" smtClean="0">
                <a:solidFill>
                  <a:srgbClr val="EBEB02"/>
                </a:solidFill>
              </a:rPr>
              <a:t> (</a:t>
            </a:r>
            <a:r>
              <a:rPr lang="pt-BR" err="1" smtClean="0">
                <a:solidFill>
                  <a:srgbClr val="EBEB02"/>
                </a:solidFill>
              </a:rPr>
              <a:t>hash</a:t>
            </a:r>
            <a:r>
              <a:rPr lang="pt-BR" smtClean="0">
                <a:solidFill>
                  <a:srgbClr val="EBEB02"/>
                </a:solidFill>
              </a:rPr>
              <a:t> </a:t>
            </a:r>
            <a:r>
              <a:rPr lang="pt-BR" err="1" smtClean="0">
                <a:solidFill>
                  <a:srgbClr val="EBEB02"/>
                </a:solidFill>
              </a:rPr>
              <a:t>tables</a:t>
            </a:r>
            <a:r>
              <a:rPr lang="pt-BR" smtClean="0">
                <a:solidFill>
                  <a:srgbClr val="EBEB02"/>
                </a:solidFill>
              </a:rPr>
              <a:t>).</a:t>
            </a:r>
          </a:p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EBEB02"/>
                </a:solidFill>
              </a:rPr>
              <a:t>		</a:t>
            </a:r>
          </a:p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EBEB02"/>
                </a:solidFill>
              </a:rPr>
              <a:t>dicio</a:t>
            </a:r>
            <a:r>
              <a:rPr lang="pt-BR" smtClean="0">
                <a:solidFill>
                  <a:srgbClr val="EBEB02"/>
                </a:solidFill>
              </a:rPr>
              <a:t> = {k1:</a:t>
            </a:r>
            <a:r>
              <a:rPr lang="pt-BR" smtClean="0">
                <a:solidFill>
                  <a:srgbClr val="33CCFF"/>
                </a:solidFill>
              </a:rPr>
              <a:t>v1</a:t>
            </a:r>
            <a:r>
              <a:rPr lang="pt-BR" smtClean="0">
                <a:solidFill>
                  <a:srgbClr val="EBEB02"/>
                </a:solidFill>
              </a:rPr>
              <a:t>, k2:</a:t>
            </a:r>
            <a:r>
              <a:rPr lang="pt-BR" smtClean="0">
                <a:solidFill>
                  <a:srgbClr val="33CCFF"/>
                </a:solidFill>
              </a:rPr>
              <a:t>v2</a:t>
            </a:r>
            <a:r>
              <a:rPr lang="pt-BR" smtClean="0">
                <a:solidFill>
                  <a:srgbClr val="EBEB02"/>
                </a:solidFill>
              </a:rPr>
              <a:t>..., </a:t>
            </a:r>
            <a:r>
              <a:rPr lang="pt-BR" err="1" smtClean="0">
                <a:solidFill>
                  <a:srgbClr val="EBEB02"/>
                </a:solidFill>
              </a:rPr>
              <a:t>kn:</a:t>
            </a:r>
            <a:r>
              <a:rPr lang="pt-BR" err="1" smtClean="0">
                <a:solidFill>
                  <a:srgbClr val="33CCFF"/>
                </a:solidFill>
              </a:rPr>
              <a:t>vn</a:t>
            </a:r>
            <a:r>
              <a:rPr lang="pt-BR" smtClean="0">
                <a:solidFill>
                  <a:srgbClr val="EBEB0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2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82"/>
          <p:cNvSpPr txBox="1">
            <a:spLocks/>
          </p:cNvSpPr>
          <p:nvPr/>
        </p:nvSpPr>
        <p:spPr>
          <a:xfrm>
            <a:off x="1035282" y="8053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858559" y="865387"/>
            <a:ext cx="7296616" cy="29623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Então o que são </a:t>
            </a:r>
            <a:r>
              <a:rPr lang="pt-BR" smtClean="0">
                <a:solidFill>
                  <a:srgbClr val="EBEB02"/>
                </a:solidFill>
              </a:rPr>
              <a:t>Mapeamentos</a:t>
            </a:r>
            <a:r>
              <a:rPr lang="pt-BR" smtClean="0">
                <a:solidFill>
                  <a:srgbClr val="33CCFF"/>
                </a:solidFill>
              </a:rPr>
              <a:t>?</a:t>
            </a:r>
            <a:endParaRPr lang="pt-BR" smtClean="0">
              <a:solidFill>
                <a:srgbClr val="EBEB02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pt-BR">
              <a:solidFill>
                <a:srgbClr val="EBEB02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EBEB02"/>
                </a:solidFill>
              </a:rPr>
              <a:t>Mapeamento são uma coleção de objetos que são armazenados por uma chave, ao contrário de uma sequências de objetos armazenados por sua posição relativa.</a:t>
            </a:r>
            <a:endParaRPr lang="pt-BR" smtClean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7" y="378637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1244009"/>
            <a:ext cx="8327557" cy="3374004"/>
          </a:xfrm>
          <a:prstGeom prst="rect">
            <a:avLst/>
          </a:prstGeom>
        </p:spPr>
      </p:pic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9" y="1307805"/>
            <a:ext cx="8044683" cy="3566200"/>
          </a:xfrm>
          <a:prstGeom prst="rect">
            <a:avLst/>
          </a:prstGeom>
        </p:spPr>
      </p:pic>
      <p:sp>
        <p:nvSpPr>
          <p:cNvPr id="5" name="Shape 189"/>
          <p:cNvSpPr txBox="1">
            <a:spLocks/>
          </p:cNvSpPr>
          <p:nvPr/>
        </p:nvSpPr>
        <p:spPr>
          <a:xfrm>
            <a:off x="372139" y="729114"/>
            <a:ext cx="7189007" cy="8551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Acessando itens do dicionário.</a:t>
            </a:r>
            <a:endParaRPr lang="en" sz="280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2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372139" y="729114"/>
            <a:ext cx="7189007" cy="8551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Algumas funções</a:t>
            </a:r>
            <a:endParaRPr lang="en" sz="2800">
              <a:solidFill>
                <a:srgbClr val="33CCFF"/>
              </a:solidFill>
            </a:endParaRPr>
          </a:p>
        </p:txBody>
      </p:sp>
      <p:sp>
        <p:nvSpPr>
          <p:cNvPr id="6" name="Shape 189"/>
          <p:cNvSpPr txBox="1">
            <a:spLocks/>
          </p:cNvSpPr>
          <p:nvPr/>
        </p:nvSpPr>
        <p:spPr>
          <a:xfrm>
            <a:off x="620232" y="1584252"/>
            <a:ext cx="7189007" cy="8551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len</a:t>
            </a:r>
            <a:r>
              <a:rPr lang="pt-BR" sz="2800" smtClean="0">
                <a:solidFill>
                  <a:srgbClr val="33CCFF"/>
                </a:solidFill>
              </a:rPr>
              <a:t> ( </a:t>
            </a:r>
            <a:r>
              <a:rPr lang="pt-BR" sz="2800" err="1" smtClean="0">
                <a:solidFill>
                  <a:srgbClr val="33CCFF"/>
                </a:solidFill>
              </a:rPr>
              <a:t>dicionario</a:t>
            </a:r>
            <a:r>
              <a:rPr lang="pt-BR" sz="2800" smtClean="0">
                <a:solidFill>
                  <a:srgbClr val="33CCFF"/>
                </a:solidFill>
              </a:rPr>
              <a:t> )</a:t>
            </a:r>
          </a:p>
          <a:p>
            <a:pPr marL="457200" indent="-381000">
              <a:spcBef>
                <a:spcPts val="0"/>
              </a:spcBef>
            </a:pPr>
            <a:r>
              <a:rPr lang="pt-BR" sz="2800" err="1">
                <a:solidFill>
                  <a:srgbClr val="33CCFF"/>
                </a:solidFill>
              </a:rPr>
              <a:t>dicionario.keys</a:t>
            </a:r>
            <a:r>
              <a:rPr lang="pt-BR" sz="2800" smtClean="0">
                <a:solidFill>
                  <a:srgbClr val="33CCFF"/>
                </a:solidFill>
              </a:rPr>
              <a:t>()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dicionario.values</a:t>
            </a:r>
            <a:r>
              <a:rPr lang="pt-BR" sz="2800" smtClean="0">
                <a:solidFill>
                  <a:srgbClr val="33CCFF"/>
                </a:solidFill>
              </a:rPr>
              <a:t>()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dicionario.items</a:t>
            </a:r>
            <a:r>
              <a:rPr lang="pt-BR" sz="2800" smtClean="0">
                <a:solidFill>
                  <a:srgbClr val="33CCFF"/>
                </a:solidFill>
              </a:rPr>
              <a:t>()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dicionario.update</a:t>
            </a:r>
            <a:r>
              <a:rPr lang="pt-BR" sz="2800" smtClean="0">
                <a:solidFill>
                  <a:srgbClr val="33CCFF"/>
                </a:solidFill>
              </a:rPr>
              <a:t>(</a:t>
            </a:r>
            <a:r>
              <a:rPr lang="pt-BR" sz="2800" smtClean="0">
                <a:solidFill>
                  <a:srgbClr val="FFFF00"/>
                </a:solidFill>
              </a:rPr>
              <a:t>2:’Angular’,3:’Java’</a:t>
            </a:r>
            <a:r>
              <a:rPr lang="pt-BR" sz="2800" smtClean="0">
                <a:solidFill>
                  <a:srgbClr val="33CCFF"/>
                </a:solidFill>
              </a:rPr>
              <a:t>)</a:t>
            </a:r>
            <a:endParaRPr lang="pt-BR" sz="280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1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Dicionários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372139" y="729114"/>
            <a:ext cx="7189007" cy="8551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Também posso criar dicionários de listas.</a:t>
            </a:r>
            <a:endParaRPr lang="en" sz="2800">
              <a:solidFill>
                <a:srgbClr val="33CC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447590"/>
            <a:ext cx="7357730" cy="299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6" name="Shape 189"/>
          <p:cNvSpPr txBox="1">
            <a:spLocks/>
          </p:cNvSpPr>
          <p:nvPr/>
        </p:nvSpPr>
        <p:spPr>
          <a:xfrm>
            <a:off x="858559" y="865387"/>
            <a:ext cx="7296616" cy="29623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As </a:t>
            </a:r>
            <a:r>
              <a:rPr lang="pt-BR" err="1" smtClean="0">
                <a:solidFill>
                  <a:srgbClr val="EBEB02"/>
                </a:solidFill>
              </a:rPr>
              <a:t>Tuplas</a:t>
            </a:r>
            <a:r>
              <a:rPr lang="pt-BR" smtClean="0">
                <a:solidFill>
                  <a:srgbClr val="EBEB02"/>
                </a:solidFill>
              </a:rPr>
              <a:t> </a:t>
            </a:r>
            <a:r>
              <a:rPr lang="pt-BR" smtClean="0">
                <a:solidFill>
                  <a:srgbClr val="33CCFF"/>
                </a:solidFill>
              </a:rPr>
              <a:t>são semelhantes as lista, mas com uma diferença, </a:t>
            </a:r>
            <a:r>
              <a:rPr lang="pt-BR" err="1" smtClean="0">
                <a:solidFill>
                  <a:srgbClr val="EBEB02"/>
                </a:solidFill>
              </a:rPr>
              <a:t>tuplas</a:t>
            </a:r>
            <a:r>
              <a:rPr lang="pt-BR" smtClean="0">
                <a:solidFill>
                  <a:srgbClr val="EBEB02"/>
                </a:solidFill>
              </a:rPr>
              <a:t> </a:t>
            </a:r>
            <a:r>
              <a:rPr lang="pt-BR" smtClean="0">
                <a:solidFill>
                  <a:srgbClr val="33CCFF"/>
                </a:solidFill>
              </a:rPr>
              <a:t>são </a:t>
            </a:r>
            <a:r>
              <a:rPr lang="pt-BR" smtClean="0">
                <a:solidFill>
                  <a:srgbClr val="EBEB02"/>
                </a:solidFill>
              </a:rPr>
              <a:t>imutáveis</a:t>
            </a:r>
            <a:r>
              <a:rPr lang="pt-BR" smtClean="0">
                <a:solidFill>
                  <a:srgbClr val="33CCFF"/>
                </a:solidFill>
              </a:rPr>
              <a:t>, o que significa que </a:t>
            </a:r>
            <a:r>
              <a:rPr lang="pt-BR" smtClean="0">
                <a:solidFill>
                  <a:srgbClr val="EBEB02"/>
                </a:solidFill>
              </a:rPr>
              <a:t>não</a:t>
            </a:r>
            <a:r>
              <a:rPr lang="pt-BR" smtClean="0">
                <a:solidFill>
                  <a:srgbClr val="33CCFF"/>
                </a:solidFill>
              </a:rPr>
              <a:t> pode ser alteradas.</a:t>
            </a:r>
          </a:p>
          <a:p>
            <a:pPr>
              <a:spcBef>
                <a:spcPts val="0"/>
              </a:spcBef>
              <a:buNone/>
            </a:pPr>
            <a:endParaRPr lang="pt-BR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33CCFF"/>
                </a:solidFill>
              </a:rPr>
              <a:t>tupla</a:t>
            </a:r>
            <a:r>
              <a:rPr lang="pt-BR" smtClean="0">
                <a:solidFill>
                  <a:srgbClr val="33CCFF"/>
                </a:solidFill>
              </a:rPr>
              <a:t> = (item1,item2,item3...,</a:t>
            </a:r>
            <a:r>
              <a:rPr lang="pt-BR" err="1" smtClean="0">
                <a:solidFill>
                  <a:srgbClr val="33CCFF"/>
                </a:solidFill>
              </a:rPr>
              <a:t>itemn</a:t>
            </a:r>
            <a:r>
              <a:rPr lang="pt-BR" smtClean="0">
                <a:solidFill>
                  <a:srgbClr val="33CCFF"/>
                </a:solidFill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pt-BR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pt-BR" smtClean="0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76447" y="199439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89" y="729114"/>
            <a:ext cx="3138303" cy="419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964884" y="1769154"/>
            <a:ext cx="7137125" cy="1686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i="1" smtClean="0">
                <a:solidFill>
                  <a:srgbClr val="33CCFF"/>
                </a:solidFill>
              </a:rPr>
              <a:t>Usasse </a:t>
            </a:r>
            <a:r>
              <a:rPr lang="pt-BR" i="1" err="1" smtClean="0">
                <a:solidFill>
                  <a:srgbClr val="33CCFF"/>
                </a:solidFill>
              </a:rPr>
              <a:t>tuplas</a:t>
            </a:r>
            <a:r>
              <a:rPr lang="pt-BR" i="1" smtClean="0">
                <a:solidFill>
                  <a:srgbClr val="33CCFF"/>
                </a:solidFill>
              </a:rPr>
              <a:t> quando é necessário </a:t>
            </a:r>
            <a:r>
              <a:rPr lang="pt-BR" i="1" smtClean="0">
                <a:solidFill>
                  <a:srgbClr val="FFFF00"/>
                </a:solidFill>
              </a:rPr>
              <a:t>imutabilidade</a:t>
            </a:r>
            <a:r>
              <a:rPr lang="pt-BR" i="1" smtClean="0">
                <a:solidFill>
                  <a:srgbClr val="33CCFF"/>
                </a:solidFill>
              </a:rPr>
              <a:t>. Se em seu programa você precisa ter certeza que os dados </a:t>
            </a:r>
            <a:r>
              <a:rPr lang="pt-BR" i="1" smtClean="0">
                <a:solidFill>
                  <a:srgbClr val="FFFF00"/>
                </a:solidFill>
              </a:rPr>
              <a:t>não</a:t>
            </a:r>
            <a:r>
              <a:rPr lang="pt-BR" i="1" smtClean="0">
                <a:solidFill>
                  <a:srgbClr val="33CCFF"/>
                </a:solidFill>
              </a:rPr>
              <a:t> sofreram mudanças, então </a:t>
            </a:r>
            <a:r>
              <a:rPr lang="pt-BR" i="1" err="1" smtClean="0">
                <a:solidFill>
                  <a:srgbClr val="33CCFF"/>
                </a:solidFill>
              </a:rPr>
              <a:t>tupla</a:t>
            </a:r>
            <a:r>
              <a:rPr lang="pt-BR" i="1" smtClean="0">
                <a:solidFill>
                  <a:srgbClr val="33CCFF"/>
                </a:solidFill>
              </a:rPr>
              <a:t> pode ser uma solução. Ela fornece </a:t>
            </a:r>
            <a:r>
              <a:rPr lang="pt-BR" i="1" smtClean="0">
                <a:solidFill>
                  <a:srgbClr val="FFFF00"/>
                </a:solidFill>
              </a:rPr>
              <a:t>integridade</a:t>
            </a:r>
            <a:r>
              <a:rPr lang="pt-BR" i="1" smtClean="0">
                <a:solidFill>
                  <a:srgbClr val="33CCFF"/>
                </a:solidFill>
              </a:rPr>
              <a:t> aos dados.</a:t>
            </a:r>
          </a:p>
        </p:txBody>
      </p:sp>
    </p:spTree>
    <p:extLst>
      <p:ext uri="{BB962C8B-B14F-4D97-AF65-F5344CB8AC3E}">
        <p14:creationId xmlns:p14="http://schemas.microsoft.com/office/powerpoint/2010/main" val="15652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44608" y="26224"/>
            <a:ext cx="3848100" cy="1159800"/>
          </a:xfrm>
        </p:spPr>
        <p:txBody>
          <a:bodyPr anchor="ctr"/>
          <a:lstStyle/>
          <a:p>
            <a:r>
              <a:rPr lang="pt-BR" smtClean="0"/>
              <a:t>CRIADOR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44608" y="4006641"/>
            <a:ext cx="3848100" cy="784800"/>
          </a:xfrm>
        </p:spPr>
        <p:txBody>
          <a:bodyPr/>
          <a:lstStyle/>
          <a:p>
            <a:r>
              <a:rPr lang="pt-PT" smtClean="0"/>
              <a:t>+ Guido </a:t>
            </a:r>
            <a:r>
              <a:rPr lang="pt-PT"/>
              <a:t>van </a:t>
            </a:r>
            <a:r>
              <a:rPr lang="pt-PT" err="1" smtClean="0"/>
              <a:t>Rossum</a:t>
            </a:r>
            <a:endParaRPr lang="pt-PT" smtClean="0"/>
          </a:p>
          <a:p>
            <a:r>
              <a:rPr lang="pt-PT" smtClean="0"/>
              <a:t>+ 1982</a:t>
            </a:r>
            <a:endParaRPr lang="pt-PT"/>
          </a:p>
          <a:p>
            <a:r>
              <a:rPr lang="pt-PT" smtClean="0"/>
              <a:t>+ CWI (Holanda)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62" y="1130363"/>
            <a:ext cx="1874992" cy="28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4" y="1353582"/>
            <a:ext cx="8019140" cy="21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/>
          <p:cNvSpPr txBox="1">
            <a:spLocks/>
          </p:cNvSpPr>
          <p:nvPr/>
        </p:nvSpPr>
        <p:spPr>
          <a:xfrm>
            <a:off x="297712" y="865387"/>
            <a:ext cx="7189007" cy="1724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33CCFF"/>
                </a:solidFill>
              </a:rPr>
              <a:t>E se eu quiser modificar minha </a:t>
            </a:r>
            <a:r>
              <a:rPr lang="pt-BR" sz="2800" err="1" smtClean="0">
                <a:solidFill>
                  <a:srgbClr val="33CCFF"/>
                </a:solidFill>
              </a:rPr>
              <a:t>tupla</a:t>
            </a:r>
            <a:r>
              <a:rPr lang="pt-BR" sz="2800" smtClean="0">
                <a:solidFill>
                  <a:srgbClr val="33CCFF"/>
                </a:solidFill>
              </a:rPr>
              <a:t>?</a:t>
            </a:r>
            <a:endParaRPr lang="en" sz="2800">
              <a:solidFill>
                <a:srgbClr val="33CCFF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64" y="1602001"/>
            <a:ext cx="3386083" cy="3541499"/>
          </a:xfrm>
          <a:prstGeom prst="rect">
            <a:avLst/>
          </a:prstGeom>
        </p:spPr>
      </p:pic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6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Tuplas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865387"/>
            <a:ext cx="7676707" cy="33998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01" y="1651988"/>
            <a:ext cx="5062850" cy="24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778401" y="2220056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Loops e Condicionais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778401" y="3362458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err="1" smtClean="0">
                <a:solidFill>
                  <a:srgbClr val="33CCFF"/>
                </a:solidFill>
              </a:rPr>
              <a:t>If</a:t>
            </a:r>
            <a:r>
              <a:rPr lang="pt-BR" smtClean="0">
                <a:solidFill>
                  <a:srgbClr val="33CCFF"/>
                </a:solidFill>
              </a:rPr>
              <a:t>, </a:t>
            </a:r>
            <a:r>
              <a:rPr lang="pt-BR" err="1" smtClean="0">
                <a:solidFill>
                  <a:srgbClr val="33CCFF"/>
                </a:solidFill>
              </a:rPr>
              <a:t>else</a:t>
            </a:r>
            <a:r>
              <a:rPr lang="pt-BR" smtClean="0">
                <a:solidFill>
                  <a:srgbClr val="33CCFF"/>
                </a:solidFill>
              </a:rPr>
              <a:t>, </a:t>
            </a:r>
            <a:r>
              <a:rPr lang="pt-BR" err="1" smtClean="0">
                <a:solidFill>
                  <a:srgbClr val="33CCFF"/>
                </a:solidFill>
              </a:rPr>
              <a:t>elif</a:t>
            </a:r>
            <a:r>
              <a:rPr lang="pt-BR" smtClean="0">
                <a:solidFill>
                  <a:srgbClr val="33CCFF"/>
                </a:solidFill>
              </a:rPr>
              <a:t>, for, </a:t>
            </a:r>
            <a:r>
              <a:rPr lang="pt-BR" err="1" smtClean="0">
                <a:solidFill>
                  <a:srgbClr val="33CCFF"/>
                </a:solidFill>
              </a:rPr>
              <a:t>while</a:t>
            </a:r>
            <a:r>
              <a:rPr lang="pt-BR" smtClean="0">
                <a:solidFill>
                  <a:srgbClr val="33CCFF"/>
                </a:solidFill>
              </a:rPr>
              <a:t>....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901822" y="1564202"/>
            <a:ext cx="7137125" cy="2787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33CCFF"/>
                </a:solidFill>
              </a:rPr>
              <a:t>if</a:t>
            </a:r>
            <a:r>
              <a:rPr lang="pt-BR" smtClean="0">
                <a:solidFill>
                  <a:srgbClr val="33CCFF"/>
                </a:solidFill>
              </a:rPr>
              <a:t> (</a:t>
            </a:r>
            <a:r>
              <a:rPr lang="pt-BR" smtClean="0">
                <a:solidFill>
                  <a:srgbClr val="FFFF00"/>
                </a:solidFill>
              </a:rPr>
              <a:t>expr1</a:t>
            </a:r>
            <a:r>
              <a:rPr lang="pt-BR" smtClean="0">
                <a:solidFill>
                  <a:srgbClr val="33CCFF"/>
                </a:solidFill>
              </a:rPr>
              <a:t>):</a:t>
            </a:r>
          </a:p>
          <a:p>
            <a:pPr>
              <a:spcBef>
                <a:spcPts val="0"/>
              </a:spcBef>
              <a:buNone/>
            </a:pPr>
            <a:r>
              <a:rPr lang="pt-BR">
                <a:solidFill>
                  <a:srgbClr val="33CCFF"/>
                </a:solidFill>
              </a:rPr>
              <a:t>	</a:t>
            </a:r>
            <a:r>
              <a:rPr lang="pt-BR" err="1" smtClean="0">
                <a:solidFill>
                  <a:srgbClr val="33CCFF"/>
                </a:solidFill>
              </a:rPr>
              <a:t>print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smtClean="0">
                <a:solidFill>
                  <a:srgbClr val="FFFF00"/>
                </a:solidFill>
              </a:rPr>
              <a:t>”expr1 verdadeira”)</a:t>
            </a:r>
          </a:p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33CCFF"/>
                </a:solidFill>
              </a:rPr>
              <a:t>elif</a:t>
            </a:r>
            <a:r>
              <a:rPr lang="pt-BR" smtClean="0">
                <a:solidFill>
                  <a:srgbClr val="33CCFF"/>
                </a:solidFill>
              </a:rPr>
              <a:t> (</a:t>
            </a:r>
            <a:r>
              <a:rPr lang="pt-BR" smtClean="0">
                <a:solidFill>
                  <a:srgbClr val="FFFF00"/>
                </a:solidFill>
              </a:rPr>
              <a:t>expr2</a:t>
            </a:r>
            <a:r>
              <a:rPr lang="pt-BR" smtClean="0">
                <a:solidFill>
                  <a:srgbClr val="33CCFF"/>
                </a:solidFill>
              </a:rPr>
              <a:t>):</a:t>
            </a:r>
          </a:p>
          <a:p>
            <a:pPr>
              <a:spcBef>
                <a:spcPts val="0"/>
              </a:spcBef>
              <a:buNone/>
            </a:pPr>
            <a:r>
              <a:rPr lang="pt-BR">
                <a:solidFill>
                  <a:srgbClr val="33CCFF"/>
                </a:solidFill>
              </a:rPr>
              <a:t>	</a:t>
            </a:r>
            <a:r>
              <a:rPr lang="pt-BR" err="1" smtClean="0">
                <a:solidFill>
                  <a:srgbClr val="33CCFF"/>
                </a:solidFill>
              </a:rPr>
              <a:t>print</a:t>
            </a:r>
            <a:r>
              <a:rPr lang="pt-BR" smtClean="0">
                <a:solidFill>
                  <a:srgbClr val="FFFF00"/>
                </a:solidFill>
              </a:rPr>
              <a:t>(”expr2 verdadeira”</a:t>
            </a:r>
            <a:r>
              <a:rPr lang="pt-BR" smtClean="0">
                <a:solidFill>
                  <a:srgbClr val="33CCFF"/>
                </a:solidFill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33CCFF"/>
                </a:solidFill>
              </a:rPr>
              <a:t>else</a:t>
            </a:r>
            <a:endParaRPr lang="pt-BR" smtClean="0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	</a:t>
            </a:r>
            <a:r>
              <a:rPr lang="pt-BR" err="1" smtClean="0">
                <a:solidFill>
                  <a:srgbClr val="33CCFF"/>
                </a:solidFill>
              </a:rPr>
              <a:t>print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smtClean="0">
                <a:solidFill>
                  <a:srgbClr val="FFFF00"/>
                </a:solidFill>
              </a:rPr>
              <a:t>”expr1 e expr2 são falsas”</a:t>
            </a:r>
            <a:r>
              <a:rPr lang="pt-BR" smtClean="0">
                <a:solidFill>
                  <a:srgbClr val="33CC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7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87" y="865387"/>
            <a:ext cx="5354583" cy="3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957001" y="2045051"/>
            <a:ext cx="7137125" cy="12657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i="1" smtClean="0">
                <a:solidFill>
                  <a:srgbClr val="33CCFF"/>
                </a:solidFill>
              </a:rPr>
              <a:t>Sim, não tem </a:t>
            </a:r>
            <a:r>
              <a:rPr lang="pt-BR" i="1" smtClean="0">
                <a:solidFill>
                  <a:srgbClr val="FFFF00"/>
                </a:solidFill>
              </a:rPr>
              <a:t>{ } </a:t>
            </a:r>
            <a:r>
              <a:rPr lang="pt-BR" i="1" smtClean="0">
                <a:solidFill>
                  <a:srgbClr val="33CCFF"/>
                </a:solidFill>
              </a:rPr>
              <a:t>e nem </a:t>
            </a:r>
            <a:r>
              <a:rPr lang="pt-BR" i="1" smtClean="0">
                <a:solidFill>
                  <a:srgbClr val="EBEB02"/>
                </a:solidFill>
              </a:rPr>
              <a:t>”;”</a:t>
            </a:r>
            <a:r>
              <a:rPr lang="pt-BR" i="1" smtClean="0">
                <a:solidFill>
                  <a:srgbClr val="FFFF00"/>
                </a:solidFill>
              </a:rPr>
              <a:t> </a:t>
            </a:r>
            <a:r>
              <a:rPr lang="pt-BR" i="1" smtClean="0">
                <a:solidFill>
                  <a:srgbClr val="33CCFF"/>
                </a:solidFill>
              </a:rPr>
              <a:t>na linguagem Python, mas deve se prestar bastante atenção no código e em sua </a:t>
            </a:r>
            <a:r>
              <a:rPr lang="pt-BR" i="1" err="1" smtClean="0">
                <a:solidFill>
                  <a:srgbClr val="33CCFF"/>
                </a:solidFill>
              </a:rPr>
              <a:t>indentação</a:t>
            </a:r>
            <a:r>
              <a:rPr lang="pt-BR" i="1" smtClean="0">
                <a:solidFill>
                  <a:srgbClr val="33CCFF"/>
                </a:solidFill>
              </a:rPr>
              <a:t>.</a:t>
            </a:r>
            <a:endParaRPr lang="pt-BR" i="1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59" y="995856"/>
            <a:ext cx="5680841" cy="36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8" y="1048796"/>
            <a:ext cx="7464972" cy="33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else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,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elif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e operadores lógicos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" y="1103586"/>
            <a:ext cx="7193244" cy="3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32357" y="848517"/>
            <a:ext cx="5056837" cy="1159800"/>
          </a:xfrm>
        </p:spPr>
        <p:txBody>
          <a:bodyPr anchor="ctr"/>
          <a:lstStyle/>
          <a:p>
            <a:r>
              <a:rPr lang="pt-BR" sz="5400" smtClean="0"/>
              <a:t>Porque Python?</a:t>
            </a:r>
            <a:endParaRPr lang="pt-BR" sz="54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24" y="2575229"/>
            <a:ext cx="2889504" cy="21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or 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while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901822" y="1564202"/>
            <a:ext cx="7137125" cy="27870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mtClean="0">
                <a:solidFill>
                  <a:srgbClr val="EBEB02"/>
                </a:solidFill>
              </a:rPr>
              <a:t>for</a:t>
            </a:r>
            <a:r>
              <a:rPr lang="pt-BR" smtClean="0">
                <a:solidFill>
                  <a:srgbClr val="33CCFF"/>
                </a:solidFill>
              </a:rPr>
              <a:t> item </a:t>
            </a:r>
            <a:r>
              <a:rPr lang="pt-BR" smtClean="0">
                <a:solidFill>
                  <a:srgbClr val="EBEB02"/>
                </a:solidFill>
              </a:rPr>
              <a:t>in</a:t>
            </a:r>
            <a:r>
              <a:rPr lang="pt-BR" smtClean="0">
                <a:solidFill>
                  <a:srgbClr val="33CCFF"/>
                </a:solidFill>
              </a:rPr>
              <a:t> </a:t>
            </a:r>
            <a:r>
              <a:rPr lang="pt-BR" err="1" smtClean="0">
                <a:solidFill>
                  <a:srgbClr val="33CCFF"/>
                </a:solidFill>
              </a:rPr>
              <a:t>serie-item</a:t>
            </a:r>
            <a:r>
              <a:rPr lang="pt-BR" smtClean="0">
                <a:solidFill>
                  <a:srgbClr val="EBEB02"/>
                </a:solidFill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pt-BR">
                <a:solidFill>
                  <a:srgbClr val="33CCFF"/>
                </a:solidFill>
              </a:rPr>
              <a:t>	</a:t>
            </a:r>
            <a:r>
              <a:rPr lang="pt-BR" smtClean="0">
                <a:solidFill>
                  <a:srgbClr val="33CCFF"/>
                </a:solidFill>
              </a:rPr>
              <a:t>Executa comandos</a:t>
            </a:r>
          </a:p>
          <a:p>
            <a:pPr>
              <a:spcBef>
                <a:spcPts val="0"/>
              </a:spcBef>
              <a:buNone/>
            </a:pPr>
            <a:endParaRPr lang="pt-BR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pt-BR" err="1" smtClean="0">
                <a:solidFill>
                  <a:srgbClr val="EBEB02"/>
                </a:solidFill>
              </a:rPr>
              <a:t>while</a:t>
            </a:r>
            <a:r>
              <a:rPr lang="pt-BR" smtClean="0">
                <a:solidFill>
                  <a:srgbClr val="EBEB02"/>
                </a:solidFill>
              </a:rPr>
              <a:t> </a:t>
            </a:r>
            <a:r>
              <a:rPr lang="pt-BR" smtClean="0">
                <a:solidFill>
                  <a:srgbClr val="33CCFF"/>
                </a:solidFill>
              </a:rPr>
              <a:t>(</a:t>
            </a:r>
            <a:r>
              <a:rPr lang="pt-BR" err="1" smtClean="0">
                <a:solidFill>
                  <a:srgbClr val="33CCFF"/>
                </a:solidFill>
              </a:rPr>
              <a:t>expr</a:t>
            </a:r>
            <a:r>
              <a:rPr lang="pt-BR" smtClean="0">
                <a:solidFill>
                  <a:srgbClr val="33CCFF"/>
                </a:solidFill>
              </a:rPr>
              <a:t>)</a:t>
            </a:r>
            <a:r>
              <a:rPr lang="pt-BR" smtClean="0">
                <a:solidFill>
                  <a:srgbClr val="FFFF00"/>
                </a:solidFill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pt-BR">
                <a:solidFill>
                  <a:srgbClr val="33CCFF"/>
                </a:solidFill>
              </a:rPr>
              <a:t>	</a:t>
            </a:r>
            <a:r>
              <a:rPr lang="pt-BR" err="1" smtClean="0">
                <a:solidFill>
                  <a:srgbClr val="33CCFF"/>
                </a:solidFill>
              </a:rPr>
              <a:t>print</a:t>
            </a:r>
            <a:r>
              <a:rPr lang="pt-BR" smtClean="0">
                <a:solidFill>
                  <a:srgbClr val="33CCFF"/>
                </a:solidFill>
              </a:rPr>
              <a:t>(”executa ate que a </a:t>
            </a:r>
            <a:r>
              <a:rPr lang="pt-BR" err="1" smtClean="0">
                <a:solidFill>
                  <a:srgbClr val="33CCFF"/>
                </a:solidFill>
              </a:rPr>
              <a:t>expr</a:t>
            </a:r>
            <a:r>
              <a:rPr lang="pt-BR" smtClean="0">
                <a:solidFill>
                  <a:srgbClr val="33CCFF"/>
                </a:solidFill>
              </a:rPr>
              <a:t> seja falsa”)</a:t>
            </a:r>
            <a:endParaRPr lang="pt-BR" smtClean="0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or e 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while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62" y="947086"/>
            <a:ext cx="6379779" cy="35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for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7" y="559677"/>
            <a:ext cx="6479628" cy="44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while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2" y="1064173"/>
            <a:ext cx="7624473" cy="294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778401" y="2220056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Métodos e Funções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778401" y="3362458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Métodos, funções, funções </a:t>
            </a:r>
            <a:r>
              <a:rPr lang="pt-BR" err="1" smtClean="0">
                <a:solidFill>
                  <a:srgbClr val="33CCFF"/>
                </a:solidFill>
              </a:rPr>
              <a:t>lambdas,etc</a:t>
            </a:r>
            <a:r>
              <a:rPr lang="pt-BR" smtClean="0">
                <a:solidFill>
                  <a:srgbClr val="33CCFF"/>
                </a:solidFill>
              </a:rPr>
              <a:t>...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Métodos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5" y="1742088"/>
            <a:ext cx="8238605" cy="1418897"/>
          </a:xfrm>
          <a:prstGeom prst="rect">
            <a:avLst/>
          </a:prstGeom>
        </p:spPr>
      </p:pic>
      <p:sp>
        <p:nvSpPr>
          <p:cNvPr id="5" name="Shape 189"/>
          <p:cNvSpPr txBox="1">
            <a:spLocks/>
          </p:cNvSpPr>
          <p:nvPr/>
        </p:nvSpPr>
        <p:spPr>
          <a:xfrm>
            <a:off x="1778401" y="3362458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smtClean="0">
                <a:solidFill>
                  <a:srgbClr val="33CCFF"/>
                </a:solidFill>
              </a:rPr>
              <a:t>Mais a frente veremos a utilização de métodos em OOP utilizando Python.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7" name="Shape 189"/>
          <p:cNvSpPr txBox="1">
            <a:spLocks/>
          </p:cNvSpPr>
          <p:nvPr/>
        </p:nvSpPr>
        <p:spPr>
          <a:xfrm>
            <a:off x="1668042" y="1297176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FFFF00"/>
                </a:solidFill>
              </a:rPr>
              <a:t>Função</a:t>
            </a:r>
            <a:r>
              <a:rPr lang="pt-BR" i="1" smtClean="0">
                <a:solidFill>
                  <a:srgbClr val="33CCFF"/>
                </a:solidFill>
              </a:rPr>
              <a:t> é um dispositivo que agrupa um conjunto de </a:t>
            </a:r>
            <a:r>
              <a:rPr lang="pt-BR" i="1" smtClean="0">
                <a:solidFill>
                  <a:srgbClr val="FFFF00"/>
                </a:solidFill>
              </a:rPr>
              <a:t>instruções</a:t>
            </a:r>
            <a:r>
              <a:rPr lang="pt-BR" i="1" smtClean="0">
                <a:solidFill>
                  <a:srgbClr val="33CCFF"/>
                </a:solidFill>
              </a:rPr>
              <a:t> para que elas possam ser executadas mais de uma vez. </a:t>
            </a:r>
            <a:r>
              <a:rPr lang="pt-BR" i="1" smtClean="0">
                <a:solidFill>
                  <a:srgbClr val="FFFF00"/>
                </a:solidFill>
              </a:rPr>
              <a:t>Funções</a:t>
            </a:r>
            <a:r>
              <a:rPr lang="pt-BR" i="1" smtClean="0">
                <a:solidFill>
                  <a:srgbClr val="33CCFF"/>
                </a:solidFill>
              </a:rPr>
              <a:t> permitem especificar paramentos que podem servir como </a:t>
            </a:r>
            <a:r>
              <a:rPr lang="pt-BR" i="1" smtClean="0">
                <a:solidFill>
                  <a:srgbClr val="FFFF00"/>
                </a:solidFill>
              </a:rPr>
              <a:t>entradas</a:t>
            </a:r>
            <a:r>
              <a:rPr lang="pt-BR" i="1" smtClean="0">
                <a:solidFill>
                  <a:srgbClr val="33CCFF"/>
                </a:solidFill>
              </a:rPr>
              <a:t> para funções.  </a:t>
            </a: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3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7" name="Shape 189"/>
          <p:cNvSpPr txBox="1">
            <a:spLocks/>
          </p:cNvSpPr>
          <p:nvPr/>
        </p:nvSpPr>
        <p:spPr>
          <a:xfrm>
            <a:off x="1652277" y="1368121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2800" err="1" smtClean="0">
                <a:solidFill>
                  <a:srgbClr val="FFFF00"/>
                </a:solidFill>
              </a:rPr>
              <a:t>def</a:t>
            </a:r>
            <a:r>
              <a:rPr lang="pt-BR" sz="2800" smtClean="0">
                <a:solidFill>
                  <a:srgbClr val="FFFF00"/>
                </a:solidFill>
              </a:rPr>
              <a:t> </a:t>
            </a:r>
            <a:r>
              <a:rPr lang="pt-BR" sz="2800" err="1" smtClean="0">
                <a:solidFill>
                  <a:srgbClr val="33CCFF"/>
                </a:solidFill>
              </a:rPr>
              <a:t>nomeDaFuncao</a:t>
            </a:r>
            <a:r>
              <a:rPr lang="pt-BR" sz="2800" smtClean="0">
                <a:solidFill>
                  <a:srgbClr val="33CCFF"/>
                </a:solidFill>
              </a:rPr>
              <a:t>():</a:t>
            </a:r>
          </a:p>
          <a:p>
            <a:pPr>
              <a:spcBef>
                <a:spcPts val="0"/>
              </a:spcBef>
              <a:buNone/>
            </a:pPr>
            <a:r>
              <a:rPr lang="pt-BR" sz="2800" smtClean="0">
                <a:solidFill>
                  <a:srgbClr val="FFFF00"/>
                </a:solidFill>
              </a:rPr>
              <a:t>	</a:t>
            </a:r>
            <a:r>
              <a:rPr lang="pt-BR" sz="2800">
                <a:solidFill>
                  <a:srgbClr val="33CCFF"/>
                </a:solidFill>
              </a:rPr>
              <a:t>&lt;</a:t>
            </a:r>
            <a:r>
              <a:rPr lang="pt-BR" sz="2800" err="1">
                <a:solidFill>
                  <a:srgbClr val="33CCFF"/>
                </a:solidFill>
              </a:rPr>
              <a:t>codigo</a:t>
            </a:r>
            <a:r>
              <a:rPr lang="pt-BR" sz="2800">
                <a:solidFill>
                  <a:srgbClr val="33CCFF"/>
                </a:solidFill>
              </a:rPr>
              <a:t>&gt;</a:t>
            </a:r>
            <a:endParaRPr lang="en" sz="2800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pt-BR" sz="2800" smtClean="0">
              <a:solidFill>
                <a:srgbClr val="FFFF00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sz="2800" err="1" smtClean="0">
                <a:solidFill>
                  <a:srgbClr val="FFFF00"/>
                </a:solidFill>
              </a:rPr>
              <a:t>def</a:t>
            </a:r>
            <a:r>
              <a:rPr lang="pt-BR" sz="2800" smtClean="0">
                <a:solidFill>
                  <a:srgbClr val="FFFF00"/>
                </a:solidFill>
              </a:rPr>
              <a:t> </a:t>
            </a:r>
            <a:r>
              <a:rPr lang="pt-BR" sz="2800" err="1" smtClean="0">
                <a:solidFill>
                  <a:srgbClr val="33CCFF"/>
                </a:solidFill>
              </a:rPr>
              <a:t>nomeDaFuncao</a:t>
            </a:r>
            <a:r>
              <a:rPr lang="pt-BR" sz="2800" smtClean="0">
                <a:solidFill>
                  <a:srgbClr val="33CCFF"/>
                </a:solidFill>
              </a:rPr>
              <a:t>(args1,args2):</a:t>
            </a: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sz="2800" smtClean="0">
                <a:solidFill>
                  <a:srgbClr val="33CCFF"/>
                </a:solidFill>
              </a:rPr>
              <a:t>	&lt;</a:t>
            </a:r>
            <a:r>
              <a:rPr lang="pt-BR" sz="2800" err="1" smtClean="0">
                <a:solidFill>
                  <a:srgbClr val="33CCFF"/>
                </a:solidFill>
              </a:rPr>
              <a:t>codigo</a:t>
            </a:r>
            <a:r>
              <a:rPr lang="pt-BR" sz="2800" smtClean="0">
                <a:solidFill>
                  <a:srgbClr val="33CCFF"/>
                </a:solidFill>
              </a:rPr>
              <a:t>&gt;</a:t>
            </a:r>
            <a:endParaRPr lang="en" sz="280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7" y="547387"/>
            <a:ext cx="4572438" cy="45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Funções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4" y="953813"/>
            <a:ext cx="7513296" cy="35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mtClean="0"/>
              <a:t>Acredito ( e muitas outras pessoas também) que Python é muito interessante devido sua </a:t>
            </a:r>
            <a:r>
              <a:rPr lang="pt-BR" smtClean="0">
                <a:solidFill>
                  <a:srgbClr val="EBEB02"/>
                </a:solidFill>
              </a:rPr>
              <a:t>simplicidade </a:t>
            </a:r>
            <a:r>
              <a:rPr lang="pt-BR" smtClean="0"/>
              <a:t>e </a:t>
            </a:r>
            <a:r>
              <a:rPr lang="pt-BR" smtClean="0">
                <a:solidFill>
                  <a:srgbClr val="FFFF00"/>
                </a:solidFill>
              </a:rPr>
              <a:t>objetividade</a:t>
            </a:r>
            <a:r>
              <a:rPr lang="pt-BR" smtClean="0"/>
              <a:t>.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7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Documentação</a:t>
            </a:r>
            <a:endParaRPr lang="en" sz="3000">
              <a:solidFill>
                <a:schemeClr val="bg1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35" y="749303"/>
            <a:ext cx="7430376" cy="43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rgbClr val="33CCFF"/>
                </a:solidFill>
                <a:latin typeface="Hind" charset="0"/>
                <a:ea typeface="Hind" charset="0"/>
                <a:cs typeface="Hind" charset="0"/>
              </a:rPr>
              <a:t>Expressões Anônimas </a:t>
            </a:r>
            <a:r>
              <a:rPr lang="pt-BR" sz="3000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(lambdas)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46" y="980965"/>
            <a:ext cx="3736866" cy="37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Expressões </a:t>
            </a:r>
            <a:r>
              <a:rPr lang="pt-BR" sz="3000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Lambda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691690" y="1249880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Expressões </a:t>
            </a:r>
            <a:r>
              <a:rPr lang="pt-BR" i="1" smtClean="0">
                <a:solidFill>
                  <a:srgbClr val="EBEB02"/>
                </a:solidFill>
              </a:rPr>
              <a:t>Lambda</a:t>
            </a:r>
            <a:r>
              <a:rPr lang="pt-BR" i="1" smtClean="0">
                <a:solidFill>
                  <a:srgbClr val="33CCFF"/>
                </a:solidFill>
              </a:rPr>
              <a:t> nos permitem criar funções “</a:t>
            </a:r>
            <a:r>
              <a:rPr lang="pt-BR" i="1" smtClean="0">
                <a:solidFill>
                  <a:srgbClr val="EBEB02"/>
                </a:solidFill>
              </a:rPr>
              <a:t>anônimas</a:t>
            </a:r>
            <a:r>
              <a:rPr lang="pt-BR" i="1" smtClean="0">
                <a:solidFill>
                  <a:srgbClr val="33CCFF"/>
                </a:solidFill>
              </a:rPr>
              <a:t>”, ou seja, nos permitem fazer rapidamente funções sem a necessidade de definir uma função usando a palavra reservada </a:t>
            </a:r>
            <a:r>
              <a:rPr lang="pt-BR" i="1" smtClean="0">
                <a:solidFill>
                  <a:srgbClr val="EBEB02"/>
                </a:solidFill>
              </a:rPr>
              <a:t>def. </a:t>
            </a:r>
            <a:r>
              <a:rPr lang="pt-BR" i="1" smtClean="0">
                <a:solidFill>
                  <a:srgbClr val="33CCFF"/>
                </a:solidFill>
              </a:rPr>
              <a:t>Também chamadas de funções </a:t>
            </a:r>
            <a:r>
              <a:rPr lang="pt-BR" i="1" err="1" smtClean="0">
                <a:solidFill>
                  <a:srgbClr val="EBEB02"/>
                </a:solidFill>
              </a:rPr>
              <a:t>in-line</a:t>
            </a:r>
            <a:r>
              <a:rPr lang="pt-BR" i="1" smtClean="0">
                <a:solidFill>
                  <a:srgbClr val="33CCFF"/>
                </a:solidFill>
              </a:rPr>
              <a:t>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EBEB02"/>
                </a:solidFill>
              </a:rPr>
              <a:t>lambda </a:t>
            </a:r>
            <a:r>
              <a:rPr lang="pt-BR" i="1" err="1" smtClean="0">
                <a:solidFill>
                  <a:srgbClr val="EBEB02"/>
                </a:solidFill>
              </a:rPr>
              <a:t>x</a:t>
            </a:r>
            <a:r>
              <a:rPr lang="pt-BR" i="1" smtClean="0">
                <a:solidFill>
                  <a:srgbClr val="EBEB02"/>
                </a:solidFill>
              </a:rPr>
              <a:t>: </a:t>
            </a:r>
            <a:r>
              <a:rPr lang="pt-BR" i="1" err="1" smtClean="0">
                <a:solidFill>
                  <a:srgbClr val="EBEB02"/>
                </a:solidFill>
              </a:rPr>
              <a:t>x</a:t>
            </a:r>
            <a:r>
              <a:rPr lang="pt-BR" i="1" smtClean="0">
                <a:solidFill>
                  <a:srgbClr val="EBEB02"/>
                </a:solidFill>
              </a:rPr>
              <a:t>*2</a:t>
            </a:r>
            <a:endParaRPr lang="en" i="1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Expressões </a:t>
            </a:r>
            <a:r>
              <a:rPr lang="pt-BR" sz="3000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Lambda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36" y="1228395"/>
            <a:ext cx="4074499" cy="30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7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Expressões </a:t>
            </a:r>
            <a:r>
              <a:rPr lang="pt-BR" sz="3000" smtClean="0">
                <a:solidFill>
                  <a:srgbClr val="FFFF00"/>
                </a:solidFill>
                <a:latin typeface="Hind" charset="0"/>
                <a:ea typeface="Hind" charset="0"/>
                <a:cs typeface="Hind" charset="0"/>
              </a:rPr>
              <a:t>Lambda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8" y="938047"/>
            <a:ext cx="7811851" cy="33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Argumentos da função </a:t>
            </a:r>
            <a:r>
              <a:rPr lang="pt-BR" sz="3000" err="1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print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" y="865387"/>
            <a:ext cx="7543800" cy="36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6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2014887" y="1589437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Arquivos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2014887" y="2731839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open(’mente.</a:t>
            </a:r>
            <a:r>
              <a:rPr lang="pt-BR" err="1" smtClean="0">
                <a:solidFill>
                  <a:srgbClr val="33CCFF"/>
                </a:solidFill>
              </a:rPr>
              <a:t>txt</a:t>
            </a:r>
            <a:r>
              <a:rPr lang="pt-BR" smtClean="0">
                <a:solidFill>
                  <a:srgbClr val="33CCFF"/>
                </a:solidFill>
              </a:rPr>
              <a:t>’,’</a:t>
            </a:r>
            <a:r>
              <a:rPr lang="pt-BR" err="1" smtClean="0">
                <a:solidFill>
                  <a:srgbClr val="33CCFF"/>
                </a:solidFill>
              </a:rPr>
              <a:t>w</a:t>
            </a:r>
            <a:r>
              <a:rPr lang="pt-BR" smtClean="0">
                <a:solidFill>
                  <a:srgbClr val="33CCFF"/>
                </a:solidFill>
              </a:rPr>
              <a:t>’)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006487" y="1111284"/>
            <a:ext cx="7189007" cy="1300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FFFF00"/>
                </a:solidFill>
              </a:rPr>
              <a:t>r</a:t>
            </a:r>
            <a:r>
              <a:rPr lang="pt-BR" sz="2800" smtClean="0">
                <a:solidFill>
                  <a:srgbClr val="33CCFF"/>
                </a:solidFill>
              </a:rPr>
              <a:t> </a:t>
            </a:r>
            <a:r>
              <a:rPr lang="mr-IN" sz="2800" smtClean="0">
                <a:solidFill>
                  <a:srgbClr val="33CCFF"/>
                </a:solidFill>
              </a:rPr>
              <a:t>–</a:t>
            </a:r>
            <a:r>
              <a:rPr lang="pt-BR" sz="2800" smtClean="0">
                <a:solidFill>
                  <a:srgbClr val="33CCFF"/>
                </a:solidFill>
              </a:rPr>
              <a:t> utilizado para leitura de arquivos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FFFF00"/>
                </a:solidFill>
              </a:rPr>
              <a:t>r</a:t>
            </a:r>
            <a:r>
              <a:rPr lang="pt-BR" sz="2800" smtClean="0">
                <a:solidFill>
                  <a:srgbClr val="FFFF00"/>
                </a:solidFill>
              </a:rPr>
              <a:t>+ </a:t>
            </a:r>
            <a:r>
              <a:rPr lang="pt-BR" sz="2800" smtClean="0">
                <a:solidFill>
                  <a:srgbClr val="33CCFF"/>
                </a:solidFill>
              </a:rPr>
              <a:t>- utilizado para leitura e escrita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>
                <a:solidFill>
                  <a:srgbClr val="FFFF00"/>
                </a:solidFill>
              </a:rPr>
              <a:t>w</a:t>
            </a:r>
            <a:r>
              <a:rPr lang="pt-BR" sz="2800" smtClean="0">
                <a:solidFill>
                  <a:srgbClr val="33CCFF"/>
                </a:solidFill>
              </a:rPr>
              <a:t> </a:t>
            </a:r>
            <a:r>
              <a:rPr lang="mr-IN" sz="2800" smtClean="0">
                <a:solidFill>
                  <a:srgbClr val="33CCFF"/>
                </a:solidFill>
              </a:rPr>
              <a:t>–</a:t>
            </a:r>
            <a:r>
              <a:rPr lang="pt-BR" sz="2800" smtClean="0">
                <a:solidFill>
                  <a:srgbClr val="33CCFF"/>
                </a:solidFill>
              </a:rPr>
              <a:t> utilizado para escrita de arquivos</a:t>
            </a:r>
          </a:p>
        </p:txBody>
      </p:sp>
      <p:sp>
        <p:nvSpPr>
          <p:cNvPr id="5" name="Shape 189"/>
          <p:cNvSpPr txBox="1">
            <a:spLocks/>
          </p:cNvSpPr>
          <p:nvPr/>
        </p:nvSpPr>
        <p:spPr>
          <a:xfrm>
            <a:off x="1006486" y="2548572"/>
            <a:ext cx="7189007" cy="2220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arq.read</a:t>
            </a:r>
            <a:r>
              <a:rPr lang="pt-BR" sz="2800" smtClean="0">
                <a:solidFill>
                  <a:srgbClr val="33CCFF"/>
                </a:solidFill>
              </a:rPr>
              <a:t>() </a:t>
            </a:r>
            <a:r>
              <a:rPr lang="pt-BR" sz="1600" smtClean="0">
                <a:solidFill>
                  <a:srgbClr val="FFFF00"/>
                </a:solidFill>
              </a:rPr>
              <a:t># lê todo o conteúdo do arquivo</a:t>
            </a:r>
            <a:endParaRPr lang="pt-BR" sz="2800" smtClean="0">
              <a:solidFill>
                <a:srgbClr val="33CCFF"/>
              </a:solidFill>
            </a:endParaRP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arq.readline</a:t>
            </a:r>
            <a:r>
              <a:rPr lang="pt-BR" sz="2800" smtClean="0">
                <a:solidFill>
                  <a:srgbClr val="33CCFF"/>
                </a:solidFill>
              </a:rPr>
              <a:t>() </a:t>
            </a:r>
            <a:r>
              <a:rPr lang="pt-BR" sz="1600" smtClean="0">
                <a:solidFill>
                  <a:srgbClr val="FFFF00"/>
                </a:solidFill>
              </a:rPr>
              <a:t># lê uma linha do arquivo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arq.readlines</a:t>
            </a:r>
            <a:r>
              <a:rPr lang="pt-BR" sz="2800" smtClean="0">
                <a:solidFill>
                  <a:srgbClr val="33CCFF"/>
                </a:solidFill>
              </a:rPr>
              <a:t>() </a:t>
            </a:r>
            <a:r>
              <a:rPr lang="pt-BR" sz="1600" smtClean="0">
                <a:solidFill>
                  <a:srgbClr val="FFFF00"/>
                </a:solidFill>
              </a:rPr>
              <a:t># lê todas linhas do arquivo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arq.seek</a:t>
            </a:r>
            <a:r>
              <a:rPr lang="pt-BR" sz="2800" smtClean="0">
                <a:solidFill>
                  <a:srgbClr val="33CCFF"/>
                </a:solidFill>
              </a:rPr>
              <a:t>() </a:t>
            </a:r>
            <a:r>
              <a:rPr lang="pt-BR" sz="1600" smtClean="0">
                <a:solidFill>
                  <a:srgbClr val="FFFF00"/>
                </a:solidFill>
              </a:rPr>
              <a:t># posiciona o ”curso” de leitura</a:t>
            </a:r>
          </a:p>
          <a:p>
            <a:pPr marL="457200" lvl="0" indent="-381000">
              <a:spcBef>
                <a:spcPts val="0"/>
              </a:spcBef>
            </a:pPr>
            <a:r>
              <a:rPr lang="pt-BR" sz="2800" err="1" smtClean="0">
                <a:solidFill>
                  <a:srgbClr val="33CCFF"/>
                </a:solidFill>
              </a:rPr>
              <a:t>arq.write</a:t>
            </a:r>
            <a:r>
              <a:rPr lang="pt-BR" sz="2800" smtClean="0">
                <a:solidFill>
                  <a:srgbClr val="33CCFF"/>
                </a:solidFill>
              </a:rPr>
              <a:t>() </a:t>
            </a:r>
            <a:r>
              <a:rPr lang="pt-BR" sz="1600" smtClean="0">
                <a:solidFill>
                  <a:srgbClr val="FFFF00"/>
                </a:solidFill>
              </a:rPr>
              <a:t># escreve no arquivo</a:t>
            </a:r>
          </a:p>
        </p:txBody>
      </p:sp>
    </p:spTree>
    <p:extLst>
      <p:ext uri="{BB962C8B-B14F-4D97-AF65-F5344CB8AC3E}">
        <p14:creationId xmlns:p14="http://schemas.microsoft.com/office/powerpoint/2010/main" val="8420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(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Read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)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93" y="1103585"/>
            <a:ext cx="7433394" cy="31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 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err="1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Read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)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865387"/>
            <a:ext cx="7244256" cy="38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mtClean="0"/>
              <a:t>Python </a:t>
            </a:r>
            <a:r>
              <a:rPr lang="pt-BR" smtClean="0">
                <a:solidFill>
                  <a:srgbClr val="FFFF00"/>
                </a:solidFill>
              </a:rPr>
              <a:t>não</a:t>
            </a:r>
            <a:r>
              <a:rPr lang="pt-BR" smtClean="0"/>
              <a:t> é uma linguagem verbosa, é fácil  de compreender, fácil de aprender , é legível e muito poderosa.</a:t>
            </a: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 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err="1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Read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)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" y="969579"/>
            <a:ext cx="7993255" cy="31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 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err="1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Read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)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" y="1029295"/>
            <a:ext cx="7669924" cy="31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Trabalhando com </a:t>
            </a:r>
            <a:r>
              <a:rPr lang="pt-BR" sz="3000" smtClean="0">
                <a:solidFill>
                  <a:srgbClr val="EBEB02"/>
                </a:solidFill>
                <a:latin typeface="Hind" charset="0"/>
                <a:ea typeface="Hind" charset="0"/>
                <a:cs typeface="Hind" charset="0"/>
              </a:rPr>
              <a:t>arquivos 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(</a:t>
            </a:r>
            <a:r>
              <a:rPr lang="pt-BR" sz="3000" err="1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write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)</a:t>
            </a:r>
            <a:endParaRPr lang="en" sz="3000">
              <a:solidFill>
                <a:srgbClr val="EBEB02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865387"/>
            <a:ext cx="8090270" cy="37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872997" y="2763968"/>
            <a:ext cx="5865762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Orientação a Objetos Python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872997" y="3906370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Classes, Métodos, Herança e Métodos especiais.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778400" y="1754376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EBEB02"/>
                </a:solidFill>
              </a:rPr>
              <a:t>A classe é uma estrutura básica do paradigma de OO, que representa o tipo do objeto, um modelo a partir do qual os objetos serão criados.</a:t>
            </a:r>
            <a:endParaRPr lang="en" i="1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652275" y="1123755"/>
            <a:ext cx="5635200" cy="29200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Uma classe é um molde. Uma especificação que define que um objeto desse tipo deverá ter como atributo e como ele deverá se comportar.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 smtClean="0">
              <a:solidFill>
                <a:srgbClr val="33CCFF"/>
              </a:solidFill>
            </a:endParaRPr>
          </a:p>
          <a:p>
            <a:pPr algn="ctr"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Por exemplo:</a:t>
            </a:r>
          </a:p>
          <a:p>
            <a:pPr algn="ctr"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 algn="ctr"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Podemos criar a Classe </a:t>
            </a:r>
            <a:r>
              <a:rPr lang="pt-BR" i="1" smtClean="0">
                <a:solidFill>
                  <a:srgbClr val="EBEB02"/>
                </a:solidFill>
              </a:rPr>
              <a:t>Livro</a:t>
            </a:r>
            <a:endParaRPr lang="pt-BR" i="1">
              <a:solidFill>
                <a:srgbClr val="EBEB02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31" y="1056577"/>
            <a:ext cx="5687247" cy="32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33" y="1338353"/>
            <a:ext cx="4504200" cy="33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896643" y="1470597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O objetos definidos pelo usuário em Python, são criados utilizando a palavra reservada </a:t>
            </a:r>
            <a:r>
              <a:rPr lang="pt-BR" i="1" smtClean="0">
                <a:solidFill>
                  <a:srgbClr val="EBEB02"/>
                </a:solidFill>
              </a:rPr>
              <a:t>class.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EBEB02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>
                <a:solidFill>
                  <a:srgbClr val="EBEB02"/>
                </a:solidFill>
              </a:rPr>
              <a:t>c</a:t>
            </a:r>
            <a:r>
              <a:rPr lang="pt-BR" i="1" err="1" smtClean="0">
                <a:solidFill>
                  <a:srgbClr val="EBEB02"/>
                </a:solidFill>
              </a:rPr>
              <a:t>lass</a:t>
            </a:r>
            <a:r>
              <a:rPr lang="pt-BR" i="1" smtClean="0">
                <a:solidFill>
                  <a:srgbClr val="EBEB02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nomeDaClasse</a:t>
            </a:r>
            <a:r>
              <a:rPr lang="pt-BR" i="1" smtClean="0">
                <a:solidFill>
                  <a:srgbClr val="EBEB02"/>
                </a:solidFill>
              </a:rPr>
              <a:t>:</a:t>
            </a: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>
                <a:solidFill>
                  <a:srgbClr val="EBEB02"/>
                </a:solidFill>
              </a:rPr>
              <a:t>	</a:t>
            </a:r>
            <a:r>
              <a:rPr lang="pt-BR" i="1" smtClean="0">
                <a:solidFill>
                  <a:srgbClr val="EBEB02"/>
                </a:solidFill>
              </a:rPr>
              <a:t>&lt;estrutura&gt;</a:t>
            </a:r>
            <a:endParaRPr lang="en" i="1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385970"/>
            <a:ext cx="3402286" cy="47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32357" y="848517"/>
            <a:ext cx="5056837" cy="1159800"/>
          </a:xfrm>
        </p:spPr>
        <p:txBody>
          <a:bodyPr anchor="ctr"/>
          <a:lstStyle/>
          <a:p>
            <a:r>
              <a:rPr lang="pt-BR" sz="5400" smtClean="0"/>
              <a:t>Então! </a:t>
            </a:r>
            <a:r>
              <a:rPr lang="pt-BR" sz="5400"/>
              <a:t>O</a:t>
            </a:r>
            <a:r>
              <a:rPr lang="pt-BR" sz="5400" smtClean="0"/>
              <a:t>nde eu vou usar isso?</a:t>
            </a:r>
            <a:endParaRPr lang="pt-BR" sz="5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33" y="2345635"/>
            <a:ext cx="2702950" cy="15297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22" y="2835421"/>
            <a:ext cx="3034305" cy="20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865387"/>
            <a:ext cx="7299435" cy="38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778400" y="1486360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FFFF00"/>
                </a:solidFill>
              </a:rPr>
              <a:t>__</a:t>
            </a:r>
            <a:r>
              <a:rPr lang="pt-BR" i="1" err="1" smtClean="0">
                <a:solidFill>
                  <a:srgbClr val="FFFF00"/>
                </a:solidFill>
              </a:rPr>
              <a:t>init</a:t>
            </a:r>
            <a:r>
              <a:rPr lang="pt-BR" i="1" smtClean="0">
                <a:solidFill>
                  <a:srgbClr val="FFFF00"/>
                </a:solidFill>
              </a:rPr>
              <a:t>__(self) </a:t>
            </a:r>
            <a:r>
              <a:rPr lang="pt-BR" i="1" smtClean="0">
                <a:solidFill>
                  <a:srgbClr val="33CCFF"/>
                </a:solidFill>
              </a:rPr>
              <a:t>vai inicializar cada objeto a partir desta classe (</a:t>
            </a:r>
            <a:r>
              <a:rPr lang="pt-BR" i="1" smtClean="0">
                <a:solidFill>
                  <a:srgbClr val="EBEB02"/>
                </a:solidFill>
              </a:rPr>
              <a:t>pode ser </a:t>
            </a:r>
            <a:r>
              <a:rPr lang="pt-BR" i="1" smtClean="0">
                <a:solidFill>
                  <a:srgbClr val="33CCFF"/>
                </a:solidFill>
              </a:rPr>
              <a:t>chamado de  </a:t>
            </a:r>
            <a:r>
              <a:rPr lang="pt-BR" i="1" smtClean="0">
                <a:solidFill>
                  <a:srgbClr val="EBEB02"/>
                </a:solidFill>
              </a:rPr>
              <a:t>construtor</a:t>
            </a:r>
            <a:r>
              <a:rPr lang="pt-BR" i="1" smtClean="0">
                <a:solidFill>
                  <a:srgbClr val="33CCFF"/>
                </a:solidFill>
              </a:rPr>
              <a:t>)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 smtClean="0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(</a:t>
            </a:r>
            <a:r>
              <a:rPr lang="pt-BR" i="1" smtClean="0">
                <a:solidFill>
                  <a:srgbClr val="FFFF00"/>
                </a:solidFill>
              </a:rPr>
              <a:t>self</a:t>
            </a:r>
            <a:r>
              <a:rPr lang="pt-BR" i="1" smtClean="0">
                <a:solidFill>
                  <a:srgbClr val="33CCFF"/>
                </a:solidFill>
              </a:rPr>
              <a:t>) é uma referência a cada atributo de cada objeto criado a partir desta classe. 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2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 </a:t>
            </a:r>
            <a:r>
              <a:rPr lang="mr-IN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–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Modificadores de Acesso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2" y="810207"/>
            <a:ext cx="7092293" cy="40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6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</a:t>
            </a:r>
            <a:r>
              <a:rPr lang="mr-IN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–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Modificadores de 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Acesso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9" y="730863"/>
            <a:ext cx="6618890" cy="43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Classes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</a:t>
            </a:r>
            <a:r>
              <a:rPr lang="mr-IN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–</a:t>
            </a:r>
            <a:r>
              <a:rPr lang="pt-BR" sz="300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 Modificadores de </a:t>
            </a:r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Acesso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6" y="824668"/>
            <a:ext cx="7275786" cy="43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Herança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872994" y="1107990"/>
            <a:ext cx="56352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Font typeface="Hind"/>
              <a:buNone/>
            </a:pPr>
            <a:r>
              <a:rPr lang="pt-BR" i="1" smtClean="0">
                <a:solidFill>
                  <a:srgbClr val="33CCFF"/>
                </a:solidFill>
              </a:rPr>
              <a:t>É uma forma de gerar novas classes a partir de outras classes já geradas anteriormente.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 smtClean="0">
                <a:solidFill>
                  <a:srgbClr val="EBEB02"/>
                </a:solidFill>
              </a:rPr>
              <a:t>class</a:t>
            </a:r>
            <a:r>
              <a:rPr lang="pt-BR" i="1" smtClean="0">
                <a:solidFill>
                  <a:srgbClr val="EBEB02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classePai</a:t>
            </a:r>
            <a:r>
              <a:rPr lang="pt-BR" i="1" smtClean="0">
                <a:solidFill>
                  <a:srgbClr val="33CCFF"/>
                </a:solidFill>
              </a:rPr>
              <a:t>():</a:t>
            </a: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>
                <a:solidFill>
                  <a:srgbClr val="33CCFF"/>
                </a:solidFill>
              </a:rPr>
              <a:t>	</a:t>
            </a:r>
            <a:r>
              <a:rPr lang="pt-BR" i="1" smtClean="0">
                <a:solidFill>
                  <a:srgbClr val="33CCFF"/>
                </a:solidFill>
              </a:rPr>
              <a:t>&lt;</a:t>
            </a:r>
            <a:r>
              <a:rPr lang="pt-BR" i="1" err="1" smtClean="0">
                <a:solidFill>
                  <a:srgbClr val="33CCFF"/>
                </a:solidFill>
              </a:rPr>
              <a:t>metodos</a:t>
            </a:r>
            <a:r>
              <a:rPr lang="pt-BR" i="1" smtClean="0">
                <a:solidFill>
                  <a:srgbClr val="33CCFF"/>
                </a:solidFill>
              </a:rPr>
              <a:t>&gt;</a:t>
            </a:r>
          </a:p>
          <a:p>
            <a:pPr>
              <a:spcBef>
                <a:spcPts val="0"/>
              </a:spcBef>
              <a:buFont typeface="Hind"/>
              <a:buNone/>
            </a:pPr>
            <a:endParaRPr lang="pt-BR" i="1">
              <a:solidFill>
                <a:srgbClr val="33CCFF"/>
              </a:solidFill>
            </a:endParaRP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 err="1" smtClean="0">
                <a:solidFill>
                  <a:srgbClr val="EBEB02"/>
                </a:solidFill>
              </a:rPr>
              <a:t>class</a:t>
            </a:r>
            <a:r>
              <a:rPr lang="pt-BR" i="1" smtClean="0">
                <a:solidFill>
                  <a:srgbClr val="EBEB02"/>
                </a:solidFill>
              </a:rPr>
              <a:t> </a:t>
            </a:r>
            <a:r>
              <a:rPr lang="pt-BR" i="1" err="1" smtClean="0">
                <a:solidFill>
                  <a:srgbClr val="33CCFF"/>
                </a:solidFill>
              </a:rPr>
              <a:t>classeFilha</a:t>
            </a:r>
            <a:r>
              <a:rPr lang="pt-BR" i="1" smtClean="0">
                <a:solidFill>
                  <a:srgbClr val="33CCFF"/>
                </a:solidFill>
              </a:rPr>
              <a:t>(</a:t>
            </a:r>
            <a:r>
              <a:rPr lang="pt-BR" i="1" err="1" smtClean="0">
                <a:solidFill>
                  <a:srgbClr val="EBEB02"/>
                </a:solidFill>
              </a:rPr>
              <a:t>classePai</a:t>
            </a:r>
            <a:r>
              <a:rPr lang="pt-BR" i="1" smtClean="0">
                <a:solidFill>
                  <a:srgbClr val="33CCFF"/>
                </a:solidFill>
              </a:rPr>
              <a:t>):</a:t>
            </a:r>
          </a:p>
          <a:p>
            <a:pPr>
              <a:spcBef>
                <a:spcPts val="0"/>
              </a:spcBef>
              <a:buFont typeface="Hind"/>
              <a:buNone/>
            </a:pPr>
            <a:r>
              <a:rPr lang="pt-BR" i="1">
                <a:solidFill>
                  <a:srgbClr val="33CCFF"/>
                </a:solidFill>
              </a:rPr>
              <a:t>	</a:t>
            </a:r>
            <a:r>
              <a:rPr lang="pt-BR" i="1" smtClean="0">
                <a:solidFill>
                  <a:srgbClr val="33CCFF"/>
                </a:solidFill>
              </a:rPr>
              <a:t>&lt;</a:t>
            </a:r>
            <a:r>
              <a:rPr lang="pt-BR" i="1" err="1" smtClean="0">
                <a:solidFill>
                  <a:srgbClr val="33CCFF"/>
                </a:solidFill>
              </a:rPr>
              <a:t>metodos</a:t>
            </a:r>
            <a:r>
              <a:rPr lang="pt-BR" i="1" smtClean="0">
                <a:solidFill>
                  <a:srgbClr val="33CCFF"/>
                </a:solidFill>
              </a:rPr>
              <a:t>&gt;</a:t>
            </a:r>
            <a:endParaRPr lang="en" i="1">
              <a:solidFill>
                <a:srgbClr val="EBEB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0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Herança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96" y="628019"/>
            <a:ext cx="2485259" cy="440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Herança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76" y="798266"/>
            <a:ext cx="6384596" cy="43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2"/>
          <p:cNvSpPr txBox="1">
            <a:spLocks/>
          </p:cNvSpPr>
          <p:nvPr/>
        </p:nvSpPr>
        <p:spPr>
          <a:xfrm>
            <a:off x="297712" y="229387"/>
            <a:ext cx="5972100" cy="636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sz="3000" smtClean="0">
                <a:solidFill>
                  <a:schemeClr val="bg1"/>
                </a:solidFill>
                <a:latin typeface="Hind" charset="0"/>
                <a:ea typeface="Hind" charset="0"/>
                <a:cs typeface="Hind" charset="0"/>
              </a:rPr>
              <a:t>Herança</a:t>
            </a:r>
            <a:endParaRPr lang="en" sz="3000">
              <a:solidFill>
                <a:srgbClr val="FFFF00"/>
              </a:solidFill>
              <a:latin typeface="Hind" charset="0"/>
              <a:ea typeface="Hind" charset="0"/>
              <a:cs typeface="Hind" charset="0"/>
            </a:endParaRPr>
          </a:p>
        </p:txBody>
      </p:sp>
      <p:sp>
        <p:nvSpPr>
          <p:cNvPr id="4" name="Shape 189"/>
          <p:cNvSpPr txBox="1">
            <a:spLocks/>
          </p:cNvSpPr>
          <p:nvPr/>
        </p:nvSpPr>
        <p:spPr>
          <a:xfrm>
            <a:off x="1387366" y="1107990"/>
            <a:ext cx="6120828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i="1">
                <a:solidFill>
                  <a:srgbClr val="33CCFF"/>
                </a:solidFill>
              </a:rPr>
              <a:t>O </a:t>
            </a:r>
            <a:r>
              <a:rPr lang="pt-BR" i="1" err="1">
                <a:solidFill>
                  <a:srgbClr val="FFFF00"/>
                </a:solidFill>
              </a:rPr>
              <a:t>super</a:t>
            </a:r>
            <a:r>
              <a:rPr lang="pt-BR" i="1">
                <a:solidFill>
                  <a:srgbClr val="FFFF00"/>
                </a:solidFill>
              </a:rPr>
              <a:t>()</a:t>
            </a:r>
            <a:r>
              <a:rPr lang="pt-BR" i="1">
                <a:solidFill>
                  <a:srgbClr val="33CCFF"/>
                </a:solidFill>
              </a:rPr>
              <a:t> é utilizado entre heranças de classes, ele nos proporciona </a:t>
            </a:r>
            <a:r>
              <a:rPr lang="pt-BR" i="1" smtClean="0">
                <a:solidFill>
                  <a:srgbClr val="FFFF00"/>
                </a:solidFill>
              </a:rPr>
              <a:t>estender</a:t>
            </a:r>
            <a:r>
              <a:rPr lang="pt-BR" i="1" smtClean="0">
                <a:solidFill>
                  <a:srgbClr val="33CCFF"/>
                </a:solidFill>
              </a:rPr>
              <a:t> / </a:t>
            </a:r>
            <a:r>
              <a:rPr lang="pt-BR" i="1" smtClean="0">
                <a:solidFill>
                  <a:srgbClr val="FFFF00"/>
                </a:solidFill>
              </a:rPr>
              <a:t>subscrever</a:t>
            </a:r>
            <a:r>
              <a:rPr lang="pt-BR" i="1" smtClean="0">
                <a:solidFill>
                  <a:srgbClr val="33CCFF"/>
                </a:solidFill>
              </a:rPr>
              <a:t> </a:t>
            </a:r>
            <a:r>
              <a:rPr lang="pt-BR" i="1">
                <a:solidFill>
                  <a:srgbClr val="33CCFF"/>
                </a:solidFill>
              </a:rPr>
              <a:t>métodos de uma </a:t>
            </a:r>
            <a:r>
              <a:rPr lang="pt-BR" i="1" err="1">
                <a:solidFill>
                  <a:srgbClr val="FFFF00"/>
                </a:solidFill>
              </a:rPr>
              <a:t>super</a:t>
            </a:r>
            <a:r>
              <a:rPr lang="pt-BR" i="1">
                <a:solidFill>
                  <a:srgbClr val="FFFF00"/>
                </a:solidFill>
              </a:rPr>
              <a:t> </a:t>
            </a:r>
            <a:r>
              <a:rPr lang="pt-BR" i="1">
                <a:solidFill>
                  <a:srgbClr val="33CCFF"/>
                </a:solidFill>
              </a:rPr>
              <a:t>classe (</a:t>
            </a:r>
            <a:r>
              <a:rPr lang="pt-BR" i="1">
                <a:solidFill>
                  <a:srgbClr val="FFFF00"/>
                </a:solidFill>
              </a:rPr>
              <a:t>classe pai</a:t>
            </a:r>
            <a:r>
              <a:rPr lang="pt-BR" i="1">
                <a:solidFill>
                  <a:srgbClr val="33CCFF"/>
                </a:solidFill>
              </a:rPr>
              <a:t>) para uma sub classe (</a:t>
            </a:r>
            <a:r>
              <a:rPr lang="pt-BR" i="1">
                <a:solidFill>
                  <a:srgbClr val="FFFF00"/>
                </a:solidFill>
              </a:rPr>
              <a:t>classe filha</a:t>
            </a:r>
            <a:r>
              <a:rPr lang="pt-BR" i="1">
                <a:solidFill>
                  <a:srgbClr val="33CCFF"/>
                </a:solidFill>
              </a:rPr>
              <a:t>), </a:t>
            </a:r>
            <a:r>
              <a:rPr lang="pt-BR" i="1" smtClean="0">
                <a:solidFill>
                  <a:srgbClr val="33CCFF"/>
                </a:solidFill>
              </a:rPr>
              <a:t>através </a:t>
            </a:r>
            <a:r>
              <a:rPr lang="pt-BR" i="1">
                <a:solidFill>
                  <a:srgbClr val="33CCFF"/>
                </a:solidFill>
              </a:rPr>
              <a:t>dele definimos um novo comportamento para um determinado método </a:t>
            </a:r>
            <a:r>
              <a:rPr lang="pt-BR" i="1" smtClean="0">
                <a:solidFill>
                  <a:srgbClr val="33CCFF"/>
                </a:solidFill>
              </a:rPr>
              <a:t>construído </a:t>
            </a:r>
            <a:r>
              <a:rPr lang="pt-BR" i="1">
                <a:solidFill>
                  <a:srgbClr val="33CCFF"/>
                </a:solidFill>
              </a:rPr>
              <a:t>na classe pai e herdado pela classe filha.</a:t>
            </a:r>
            <a:endParaRPr lang="en" i="1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8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 idx="4294967295"/>
          </p:nvPr>
        </p:nvSpPr>
        <p:spPr>
          <a:xfrm>
            <a:off x="1008994" y="2763968"/>
            <a:ext cx="7133896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7200" smtClean="0"/>
              <a:t>Módulos, Pacotes e Funções </a:t>
            </a:r>
            <a:r>
              <a:rPr lang="pt-BR" sz="7200" err="1" smtClean="0"/>
              <a:t>Built</a:t>
            </a:r>
            <a:r>
              <a:rPr lang="pt-BR" sz="7200" smtClean="0"/>
              <a:t>-in</a:t>
            </a:r>
            <a:endParaRPr lang="en" sz="7200"/>
          </a:p>
        </p:txBody>
      </p:sp>
      <p:sp>
        <p:nvSpPr>
          <p:cNvPr id="189" name="Shape 189"/>
          <p:cNvSpPr txBox="1">
            <a:spLocks noGrp="1"/>
          </p:cNvSpPr>
          <p:nvPr>
            <p:ph type="subTitle" idx="4294967295"/>
          </p:nvPr>
        </p:nvSpPr>
        <p:spPr>
          <a:xfrm>
            <a:off x="1872997" y="3906370"/>
            <a:ext cx="56352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mtClean="0">
                <a:solidFill>
                  <a:srgbClr val="33CCFF"/>
                </a:solidFill>
              </a:rPr>
              <a:t>Módulo e pacotes, </a:t>
            </a:r>
            <a:r>
              <a:rPr lang="pt-BR" err="1" smtClean="0">
                <a:solidFill>
                  <a:srgbClr val="33CCFF"/>
                </a:solidFill>
              </a:rPr>
              <a:t>map</a:t>
            </a:r>
            <a:r>
              <a:rPr lang="pt-BR" smtClean="0">
                <a:solidFill>
                  <a:srgbClr val="33CCFF"/>
                </a:solidFill>
              </a:rPr>
              <a:t>, </a:t>
            </a:r>
            <a:r>
              <a:rPr lang="pt-BR" err="1" smtClean="0">
                <a:solidFill>
                  <a:srgbClr val="33CCFF"/>
                </a:solidFill>
              </a:rPr>
              <a:t>reduce</a:t>
            </a:r>
            <a:r>
              <a:rPr lang="pt-BR" smtClean="0">
                <a:solidFill>
                  <a:srgbClr val="33CCFF"/>
                </a:solidFill>
              </a:rPr>
              <a:t>, </a:t>
            </a:r>
            <a:r>
              <a:rPr lang="pt-BR" err="1" smtClean="0">
                <a:solidFill>
                  <a:srgbClr val="33CCFF"/>
                </a:solidFill>
              </a:rPr>
              <a:t>filter</a:t>
            </a:r>
            <a:r>
              <a:rPr lang="pt-BR" smtClean="0">
                <a:solidFill>
                  <a:srgbClr val="33CCFF"/>
                </a:solidFill>
              </a:rPr>
              <a:t>, tratamento de exceções.</a:t>
            </a:r>
            <a:endParaRPr lang="en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1521</Words>
  <Application>Microsoft Macintosh PowerPoint</Application>
  <PresentationFormat>Apresentação na tela (16:9)</PresentationFormat>
  <Paragraphs>280</Paragraphs>
  <Slides>124</Slides>
  <Notes>124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124</vt:i4>
      </vt:variant>
    </vt:vector>
  </HeadingPairs>
  <TitlesOfParts>
    <vt:vector size="128" baseType="lpstr">
      <vt:lpstr>Calibri</vt:lpstr>
      <vt:lpstr>Hind</vt:lpstr>
      <vt:lpstr>Arial</vt:lpstr>
      <vt:lpstr>Dumaine</vt:lpstr>
      <vt:lpstr>PYTHON</vt:lpstr>
      <vt:lpstr>HELLO!</vt:lpstr>
      <vt:lpstr>HELLO!</vt:lpstr>
      <vt:lpstr>1. Python</vt:lpstr>
      <vt:lpstr>CRIADOR</vt:lpstr>
      <vt:lpstr>Porque Python?</vt:lpstr>
      <vt:lpstr>Apresentação do PowerPoint</vt:lpstr>
      <vt:lpstr>Apresentação do PowerPoint</vt:lpstr>
      <vt:lpstr>Então! Onde eu vou usar isso?</vt:lpstr>
      <vt:lpstr>Apresentação do PowerPoint</vt:lpstr>
      <vt:lpstr> Configuração de Ambiente</vt:lpstr>
      <vt:lpstr>Apresentação do PowerPoint</vt:lpstr>
      <vt:lpstr>Apresentação do PowerPoint</vt:lpstr>
      <vt:lpstr>Apresentação do PowerPoint</vt:lpstr>
      <vt:lpstr>Apresentação do PowerPoint</vt:lpstr>
      <vt:lpstr>Tipos e Estruturas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Loops e Condicionais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Métodos e Funções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Orientação a Objetos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Módulos, Pacotes e Funções Built-in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WEB  Scraping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Elisson Silva</cp:lastModifiedBy>
  <cp:revision>175</cp:revision>
  <dcterms:modified xsi:type="dcterms:W3CDTF">2017-11-09T15:37:59Z</dcterms:modified>
</cp:coreProperties>
</file>